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 id="2147483648" r:id="rId5"/>
  </p:sldMasterIdLst>
  <p:notesMasterIdLst>
    <p:notesMasterId r:id="rId40"/>
  </p:notesMasterIdLst>
  <p:handoutMasterIdLst>
    <p:handoutMasterId r:id="rId41"/>
  </p:handoutMasterIdLst>
  <p:sldIdLst>
    <p:sldId id="275" r:id="rId6"/>
    <p:sldId id="257" r:id="rId7"/>
    <p:sldId id="306" r:id="rId8"/>
    <p:sldId id="307" r:id="rId9"/>
    <p:sldId id="309" r:id="rId10"/>
    <p:sldId id="312" r:id="rId11"/>
    <p:sldId id="323" r:id="rId12"/>
    <p:sldId id="314" r:id="rId13"/>
    <p:sldId id="315" r:id="rId14"/>
    <p:sldId id="316" r:id="rId15"/>
    <p:sldId id="324" r:id="rId16"/>
    <p:sldId id="317" r:id="rId17"/>
    <p:sldId id="318" r:id="rId18"/>
    <p:sldId id="319" r:id="rId19"/>
    <p:sldId id="320" r:id="rId20"/>
    <p:sldId id="321" r:id="rId21"/>
    <p:sldId id="322" r:id="rId22"/>
    <p:sldId id="325" r:id="rId23"/>
    <p:sldId id="326" r:id="rId24"/>
    <p:sldId id="327" r:id="rId25"/>
    <p:sldId id="328" r:id="rId26"/>
    <p:sldId id="329" r:id="rId27"/>
    <p:sldId id="330" r:id="rId28"/>
    <p:sldId id="331" r:id="rId29"/>
    <p:sldId id="332" r:id="rId30"/>
    <p:sldId id="333" r:id="rId31"/>
    <p:sldId id="334" r:id="rId32"/>
    <p:sldId id="335" r:id="rId33"/>
    <p:sldId id="336" r:id="rId34"/>
    <p:sldId id="337" r:id="rId35"/>
    <p:sldId id="338" r:id="rId36"/>
    <p:sldId id="339" r:id="rId37"/>
    <p:sldId id="340" r:id="rId38"/>
    <p:sldId id="269" r:id="rId3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485"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20" Type="http://schemas.openxmlformats.org/officeDocument/2006/relationships/slide" Target="slides/slide15.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12/27/2023</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12/27/2023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5980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20C01-DE2A-25F0-FBB2-102BE41749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80752B-25DE-B440-07CF-232A9BE6410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4EC4FD-E81D-6B30-5C3C-10C1269897C8}"/>
              </a:ext>
            </a:extLst>
          </p:cNvPr>
          <p:cNvSpPr>
            <a:spLocks noGrp="1"/>
          </p:cNvSpPr>
          <p:nvPr>
            <p:ph type="dt" sz="half" idx="10"/>
          </p:nvPr>
        </p:nvSpPr>
        <p:spPr/>
        <p:txBody>
          <a:bodyPr/>
          <a:lstStyle/>
          <a:p>
            <a:fld id="{273F859D-2E8F-468E-8F9C-8BA7EE1EEFAD}" type="datetimeFigureOut">
              <a:rPr lang="en-US" smtClean="0"/>
              <a:t>12/27/2023</a:t>
            </a:fld>
            <a:endParaRPr lang="en-US"/>
          </a:p>
        </p:txBody>
      </p:sp>
      <p:sp>
        <p:nvSpPr>
          <p:cNvPr id="5" name="Footer Placeholder 4">
            <a:extLst>
              <a:ext uri="{FF2B5EF4-FFF2-40B4-BE49-F238E27FC236}">
                <a16:creationId xmlns:a16="http://schemas.microsoft.com/office/drawing/2014/main" id="{435FD3FD-F773-E3D6-7F7B-6EF87595B4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169450-76EA-9709-D4AD-7DE8DA7CEF5A}"/>
              </a:ext>
            </a:extLst>
          </p:cNvPr>
          <p:cNvSpPr>
            <a:spLocks noGrp="1"/>
          </p:cNvSpPr>
          <p:nvPr>
            <p:ph type="sldNum" sz="quarter" idx="12"/>
          </p:nvPr>
        </p:nvSpPr>
        <p:spPr/>
        <p:txBody>
          <a:bodyPr/>
          <a:lstStyle/>
          <a:p>
            <a:fld id="{CDBA8BE5-5F42-451E-8872-7D969EEB76EC}" type="slidenum">
              <a:rPr lang="en-US" smtClean="0"/>
              <a:t>‹#›</a:t>
            </a:fld>
            <a:endParaRPr lang="en-US"/>
          </a:p>
        </p:txBody>
      </p:sp>
    </p:spTree>
    <p:extLst>
      <p:ext uri="{BB962C8B-B14F-4D97-AF65-F5344CB8AC3E}">
        <p14:creationId xmlns:p14="http://schemas.microsoft.com/office/powerpoint/2010/main" val="2084995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C6A4E-B686-2E84-FE43-4831C0CE380E}"/>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A49D2D51-5C3F-4DDB-A454-71D64AC01B28}"/>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78EBD2B-9014-6D51-73F9-F7113C148006}"/>
              </a:ext>
            </a:extLst>
          </p:cNvPr>
          <p:cNvSpPr>
            <a:spLocks noGrp="1"/>
          </p:cNvSpPr>
          <p:nvPr>
            <p:ph type="dt" sz="half" idx="10"/>
          </p:nvPr>
        </p:nvSpPr>
        <p:spPr/>
        <p:txBody>
          <a:bodyPr/>
          <a:lstStyle/>
          <a:p>
            <a:fld id="{273F859D-2E8F-468E-8F9C-8BA7EE1EEFAD}" type="datetimeFigureOut">
              <a:rPr lang="en-US" smtClean="0"/>
              <a:t>12/27/2023</a:t>
            </a:fld>
            <a:endParaRPr lang="en-US"/>
          </a:p>
        </p:txBody>
      </p:sp>
      <p:sp>
        <p:nvSpPr>
          <p:cNvPr id="5" name="Footer Placeholder 4">
            <a:extLst>
              <a:ext uri="{FF2B5EF4-FFF2-40B4-BE49-F238E27FC236}">
                <a16:creationId xmlns:a16="http://schemas.microsoft.com/office/drawing/2014/main" id="{77BE5F63-88BF-96FB-FFBE-0CFB0C936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80558B-F40C-7496-857B-E9B2DE42F793}"/>
              </a:ext>
            </a:extLst>
          </p:cNvPr>
          <p:cNvSpPr>
            <a:spLocks noGrp="1"/>
          </p:cNvSpPr>
          <p:nvPr>
            <p:ph type="sldNum" sz="quarter" idx="12"/>
          </p:nvPr>
        </p:nvSpPr>
        <p:spPr/>
        <p:txBody>
          <a:bodyPr/>
          <a:lstStyle/>
          <a:p>
            <a:fld id="{CDBA8BE5-5F42-451E-8872-7D969EEB76EC}" type="slidenum">
              <a:rPr lang="en-US" smtClean="0"/>
              <a:t>‹#›</a:t>
            </a:fld>
            <a:endParaRPr lang="en-US"/>
          </a:p>
        </p:txBody>
      </p:sp>
    </p:spTree>
    <p:extLst>
      <p:ext uri="{BB962C8B-B14F-4D97-AF65-F5344CB8AC3E}">
        <p14:creationId xmlns:p14="http://schemas.microsoft.com/office/powerpoint/2010/main" val="12559424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B80D6-05E6-BA1F-1E55-8013ED1C3E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F8AF5A-6EE9-7ECE-28F7-D9C25122CAF8}"/>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F0702F-5742-F504-12BF-6098722174F2}"/>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CA86361-492A-5132-7C1F-DBE07709A448}"/>
              </a:ext>
            </a:extLst>
          </p:cNvPr>
          <p:cNvSpPr>
            <a:spLocks noGrp="1"/>
          </p:cNvSpPr>
          <p:nvPr>
            <p:ph type="dt" sz="half" idx="10"/>
          </p:nvPr>
        </p:nvSpPr>
        <p:spPr/>
        <p:txBody>
          <a:bodyPr/>
          <a:lstStyle/>
          <a:p>
            <a:fld id="{273F859D-2E8F-468E-8F9C-8BA7EE1EEFAD}" type="datetimeFigureOut">
              <a:rPr lang="en-US" smtClean="0"/>
              <a:t>12/27/2023</a:t>
            </a:fld>
            <a:endParaRPr lang="en-US"/>
          </a:p>
        </p:txBody>
      </p:sp>
      <p:sp>
        <p:nvSpPr>
          <p:cNvPr id="6" name="Footer Placeholder 5">
            <a:extLst>
              <a:ext uri="{FF2B5EF4-FFF2-40B4-BE49-F238E27FC236}">
                <a16:creationId xmlns:a16="http://schemas.microsoft.com/office/drawing/2014/main" id="{608A9558-08DF-325C-75BF-082BEADDAB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D46F3B-B3ED-D1F5-161C-4C820825F5B9}"/>
              </a:ext>
            </a:extLst>
          </p:cNvPr>
          <p:cNvSpPr>
            <a:spLocks noGrp="1"/>
          </p:cNvSpPr>
          <p:nvPr>
            <p:ph type="sldNum" sz="quarter" idx="12"/>
          </p:nvPr>
        </p:nvSpPr>
        <p:spPr/>
        <p:txBody>
          <a:bodyPr/>
          <a:lstStyle/>
          <a:p>
            <a:fld id="{CDBA8BE5-5F42-451E-8872-7D969EEB76EC}" type="slidenum">
              <a:rPr lang="en-US" smtClean="0"/>
              <a:t>‹#›</a:t>
            </a:fld>
            <a:endParaRPr lang="en-US"/>
          </a:p>
        </p:txBody>
      </p:sp>
    </p:spTree>
    <p:extLst>
      <p:ext uri="{BB962C8B-B14F-4D97-AF65-F5344CB8AC3E}">
        <p14:creationId xmlns:p14="http://schemas.microsoft.com/office/powerpoint/2010/main" val="8259115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63F81-17CE-F0AD-F910-2C126A4C9D5B}"/>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0C671E7-7F32-83A6-F8F8-2000686104AD}"/>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3AB39931-5836-31DE-9945-6B32EE1ECE50}"/>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4BC4E26-4669-08AB-15FB-CE2F0D2CD7AA}"/>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D26639D4-8805-CD77-8529-FB8BDAD41BBB}"/>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906B0E-5830-7E13-A964-31DAC8DAE741}"/>
              </a:ext>
            </a:extLst>
          </p:cNvPr>
          <p:cNvSpPr>
            <a:spLocks noGrp="1"/>
          </p:cNvSpPr>
          <p:nvPr>
            <p:ph type="dt" sz="half" idx="10"/>
          </p:nvPr>
        </p:nvSpPr>
        <p:spPr/>
        <p:txBody>
          <a:bodyPr/>
          <a:lstStyle/>
          <a:p>
            <a:fld id="{273F859D-2E8F-468E-8F9C-8BA7EE1EEFAD}" type="datetimeFigureOut">
              <a:rPr lang="en-US" smtClean="0"/>
              <a:t>12/27/2023</a:t>
            </a:fld>
            <a:endParaRPr lang="en-US"/>
          </a:p>
        </p:txBody>
      </p:sp>
      <p:sp>
        <p:nvSpPr>
          <p:cNvPr id="8" name="Footer Placeholder 7">
            <a:extLst>
              <a:ext uri="{FF2B5EF4-FFF2-40B4-BE49-F238E27FC236}">
                <a16:creationId xmlns:a16="http://schemas.microsoft.com/office/drawing/2014/main" id="{B47BF28B-0E85-C9DD-2CFC-1DA16D5FD3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1D9178D-7D87-093F-A9CE-7C6F26B1F2D5}"/>
              </a:ext>
            </a:extLst>
          </p:cNvPr>
          <p:cNvSpPr>
            <a:spLocks noGrp="1"/>
          </p:cNvSpPr>
          <p:nvPr>
            <p:ph type="sldNum" sz="quarter" idx="12"/>
          </p:nvPr>
        </p:nvSpPr>
        <p:spPr/>
        <p:txBody>
          <a:bodyPr/>
          <a:lstStyle/>
          <a:p>
            <a:fld id="{CDBA8BE5-5F42-451E-8872-7D969EEB76EC}" type="slidenum">
              <a:rPr lang="en-US" smtClean="0"/>
              <a:t>‹#›</a:t>
            </a:fld>
            <a:endParaRPr lang="en-US"/>
          </a:p>
        </p:txBody>
      </p:sp>
    </p:spTree>
    <p:extLst>
      <p:ext uri="{BB962C8B-B14F-4D97-AF65-F5344CB8AC3E}">
        <p14:creationId xmlns:p14="http://schemas.microsoft.com/office/powerpoint/2010/main" val="36455059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3C69F-B5AC-5393-2191-93420E895F9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75D3E35-C7EB-F0CD-7051-C5941FB249D5}"/>
              </a:ext>
            </a:extLst>
          </p:cNvPr>
          <p:cNvSpPr>
            <a:spLocks noGrp="1"/>
          </p:cNvSpPr>
          <p:nvPr>
            <p:ph type="dt" sz="half" idx="10"/>
          </p:nvPr>
        </p:nvSpPr>
        <p:spPr/>
        <p:txBody>
          <a:bodyPr/>
          <a:lstStyle/>
          <a:p>
            <a:fld id="{273F859D-2E8F-468E-8F9C-8BA7EE1EEFAD}" type="datetimeFigureOut">
              <a:rPr lang="en-US" smtClean="0"/>
              <a:t>12/27/2023</a:t>
            </a:fld>
            <a:endParaRPr lang="en-US"/>
          </a:p>
        </p:txBody>
      </p:sp>
      <p:sp>
        <p:nvSpPr>
          <p:cNvPr id="4" name="Footer Placeholder 3">
            <a:extLst>
              <a:ext uri="{FF2B5EF4-FFF2-40B4-BE49-F238E27FC236}">
                <a16:creationId xmlns:a16="http://schemas.microsoft.com/office/drawing/2014/main" id="{06BC0F30-23A6-E314-CAB5-7176FA67199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6A96EF2-3CC4-07FD-4EE2-5F3DB251B3C1}"/>
              </a:ext>
            </a:extLst>
          </p:cNvPr>
          <p:cNvSpPr>
            <a:spLocks noGrp="1"/>
          </p:cNvSpPr>
          <p:nvPr>
            <p:ph type="sldNum" sz="quarter" idx="12"/>
          </p:nvPr>
        </p:nvSpPr>
        <p:spPr/>
        <p:txBody>
          <a:bodyPr/>
          <a:lstStyle/>
          <a:p>
            <a:fld id="{CDBA8BE5-5F42-451E-8872-7D969EEB76EC}" type="slidenum">
              <a:rPr lang="en-US" smtClean="0"/>
              <a:t>‹#›</a:t>
            </a:fld>
            <a:endParaRPr lang="en-US"/>
          </a:p>
        </p:txBody>
      </p:sp>
    </p:spTree>
    <p:extLst>
      <p:ext uri="{BB962C8B-B14F-4D97-AF65-F5344CB8AC3E}">
        <p14:creationId xmlns:p14="http://schemas.microsoft.com/office/powerpoint/2010/main" val="13398365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DAE7D6-D72D-8813-E69E-F185FD85C5E6}"/>
              </a:ext>
            </a:extLst>
          </p:cNvPr>
          <p:cNvSpPr>
            <a:spLocks noGrp="1"/>
          </p:cNvSpPr>
          <p:nvPr>
            <p:ph type="dt" sz="half" idx="10"/>
          </p:nvPr>
        </p:nvSpPr>
        <p:spPr/>
        <p:txBody>
          <a:bodyPr/>
          <a:lstStyle/>
          <a:p>
            <a:fld id="{273F859D-2E8F-468E-8F9C-8BA7EE1EEFAD}" type="datetimeFigureOut">
              <a:rPr lang="en-US" smtClean="0"/>
              <a:t>12/27/2023</a:t>
            </a:fld>
            <a:endParaRPr lang="en-US"/>
          </a:p>
        </p:txBody>
      </p:sp>
      <p:sp>
        <p:nvSpPr>
          <p:cNvPr id="3" name="Footer Placeholder 2">
            <a:extLst>
              <a:ext uri="{FF2B5EF4-FFF2-40B4-BE49-F238E27FC236}">
                <a16:creationId xmlns:a16="http://schemas.microsoft.com/office/drawing/2014/main" id="{B73575A0-DD72-D567-C730-F6B959AC1BD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DF98CB6-FAF6-DA4F-7458-F78C342233F0}"/>
              </a:ext>
            </a:extLst>
          </p:cNvPr>
          <p:cNvSpPr>
            <a:spLocks noGrp="1"/>
          </p:cNvSpPr>
          <p:nvPr>
            <p:ph type="sldNum" sz="quarter" idx="12"/>
          </p:nvPr>
        </p:nvSpPr>
        <p:spPr/>
        <p:txBody>
          <a:bodyPr/>
          <a:lstStyle/>
          <a:p>
            <a:fld id="{CDBA8BE5-5F42-451E-8872-7D969EEB76EC}" type="slidenum">
              <a:rPr lang="en-US" smtClean="0"/>
              <a:t>‹#›</a:t>
            </a:fld>
            <a:endParaRPr lang="en-US"/>
          </a:p>
        </p:txBody>
      </p:sp>
    </p:spTree>
    <p:extLst>
      <p:ext uri="{BB962C8B-B14F-4D97-AF65-F5344CB8AC3E}">
        <p14:creationId xmlns:p14="http://schemas.microsoft.com/office/powerpoint/2010/main" val="35661033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C59DF-C52E-3872-473C-A19751A9E87B}"/>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FC5BEE8A-CDFF-AC81-BA4F-85F88AD5D3C8}"/>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ABE4A8-9D4D-E1F6-8C18-15B6E1BBC76C}"/>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7BB6D3EA-2EAE-5614-17ED-E84D8A02EF36}"/>
              </a:ext>
            </a:extLst>
          </p:cNvPr>
          <p:cNvSpPr>
            <a:spLocks noGrp="1"/>
          </p:cNvSpPr>
          <p:nvPr>
            <p:ph type="dt" sz="half" idx="10"/>
          </p:nvPr>
        </p:nvSpPr>
        <p:spPr/>
        <p:txBody>
          <a:bodyPr/>
          <a:lstStyle/>
          <a:p>
            <a:fld id="{273F859D-2E8F-468E-8F9C-8BA7EE1EEFAD}" type="datetimeFigureOut">
              <a:rPr lang="en-US" smtClean="0"/>
              <a:t>12/27/2023</a:t>
            </a:fld>
            <a:endParaRPr lang="en-US"/>
          </a:p>
        </p:txBody>
      </p:sp>
      <p:sp>
        <p:nvSpPr>
          <p:cNvPr id="6" name="Footer Placeholder 5">
            <a:extLst>
              <a:ext uri="{FF2B5EF4-FFF2-40B4-BE49-F238E27FC236}">
                <a16:creationId xmlns:a16="http://schemas.microsoft.com/office/drawing/2014/main" id="{3B141689-A7F3-CD43-249F-3F620CF862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FB3721-1649-5244-190D-BE32A5AF5190}"/>
              </a:ext>
            </a:extLst>
          </p:cNvPr>
          <p:cNvSpPr>
            <a:spLocks noGrp="1"/>
          </p:cNvSpPr>
          <p:nvPr>
            <p:ph type="sldNum" sz="quarter" idx="12"/>
          </p:nvPr>
        </p:nvSpPr>
        <p:spPr/>
        <p:txBody>
          <a:bodyPr/>
          <a:lstStyle/>
          <a:p>
            <a:fld id="{CDBA8BE5-5F42-451E-8872-7D969EEB76EC}" type="slidenum">
              <a:rPr lang="en-US" smtClean="0"/>
              <a:t>‹#›</a:t>
            </a:fld>
            <a:endParaRPr lang="en-US"/>
          </a:p>
        </p:txBody>
      </p:sp>
    </p:spTree>
    <p:extLst>
      <p:ext uri="{BB962C8B-B14F-4D97-AF65-F5344CB8AC3E}">
        <p14:creationId xmlns:p14="http://schemas.microsoft.com/office/powerpoint/2010/main" val="41150783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1B4E8-FCE1-22BC-499F-B3E6ABCE3FAD}"/>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4BCA46BF-A142-21D4-EBD4-84D49A886607}"/>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EA164CD4-8A00-94CF-AE6D-B65202DC4C7F}"/>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5D095263-F339-BB2D-B992-022173324EB4}"/>
              </a:ext>
            </a:extLst>
          </p:cNvPr>
          <p:cNvSpPr>
            <a:spLocks noGrp="1"/>
          </p:cNvSpPr>
          <p:nvPr>
            <p:ph type="dt" sz="half" idx="10"/>
          </p:nvPr>
        </p:nvSpPr>
        <p:spPr/>
        <p:txBody>
          <a:bodyPr/>
          <a:lstStyle/>
          <a:p>
            <a:fld id="{273F859D-2E8F-468E-8F9C-8BA7EE1EEFAD}" type="datetimeFigureOut">
              <a:rPr lang="en-US" smtClean="0"/>
              <a:t>12/27/2023</a:t>
            </a:fld>
            <a:endParaRPr lang="en-US"/>
          </a:p>
        </p:txBody>
      </p:sp>
      <p:sp>
        <p:nvSpPr>
          <p:cNvPr id="6" name="Footer Placeholder 5">
            <a:extLst>
              <a:ext uri="{FF2B5EF4-FFF2-40B4-BE49-F238E27FC236}">
                <a16:creationId xmlns:a16="http://schemas.microsoft.com/office/drawing/2014/main" id="{8A4C1119-8814-5D77-1CE9-3D1CC92484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EA4CE3-D7A9-A16F-2CFF-5F53437E4609}"/>
              </a:ext>
            </a:extLst>
          </p:cNvPr>
          <p:cNvSpPr>
            <a:spLocks noGrp="1"/>
          </p:cNvSpPr>
          <p:nvPr>
            <p:ph type="sldNum" sz="quarter" idx="12"/>
          </p:nvPr>
        </p:nvSpPr>
        <p:spPr/>
        <p:txBody>
          <a:bodyPr/>
          <a:lstStyle/>
          <a:p>
            <a:fld id="{CDBA8BE5-5F42-451E-8872-7D969EEB76EC}" type="slidenum">
              <a:rPr lang="en-US" smtClean="0"/>
              <a:t>‹#›</a:t>
            </a:fld>
            <a:endParaRPr lang="en-US"/>
          </a:p>
        </p:txBody>
      </p:sp>
    </p:spTree>
    <p:extLst>
      <p:ext uri="{BB962C8B-B14F-4D97-AF65-F5344CB8AC3E}">
        <p14:creationId xmlns:p14="http://schemas.microsoft.com/office/powerpoint/2010/main" val="38329939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C8E5B-AA2B-4095-B1AB-42729154F6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C4626F-5283-2512-914A-856F1F07E67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0E846E-693B-F705-A3E2-C0983E057608}"/>
              </a:ext>
            </a:extLst>
          </p:cNvPr>
          <p:cNvSpPr>
            <a:spLocks noGrp="1"/>
          </p:cNvSpPr>
          <p:nvPr>
            <p:ph type="dt" sz="half" idx="10"/>
          </p:nvPr>
        </p:nvSpPr>
        <p:spPr/>
        <p:txBody>
          <a:bodyPr/>
          <a:lstStyle/>
          <a:p>
            <a:fld id="{273F859D-2E8F-468E-8F9C-8BA7EE1EEFAD}" type="datetimeFigureOut">
              <a:rPr lang="en-US" smtClean="0"/>
              <a:t>12/27/2023</a:t>
            </a:fld>
            <a:endParaRPr lang="en-US"/>
          </a:p>
        </p:txBody>
      </p:sp>
      <p:sp>
        <p:nvSpPr>
          <p:cNvPr id="5" name="Footer Placeholder 4">
            <a:extLst>
              <a:ext uri="{FF2B5EF4-FFF2-40B4-BE49-F238E27FC236}">
                <a16:creationId xmlns:a16="http://schemas.microsoft.com/office/drawing/2014/main" id="{FC41635F-588C-0227-1288-2127A3FE10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EBCA03-1266-CB5D-9B86-B0B4190C81A4}"/>
              </a:ext>
            </a:extLst>
          </p:cNvPr>
          <p:cNvSpPr>
            <a:spLocks noGrp="1"/>
          </p:cNvSpPr>
          <p:nvPr>
            <p:ph type="sldNum" sz="quarter" idx="12"/>
          </p:nvPr>
        </p:nvSpPr>
        <p:spPr/>
        <p:txBody>
          <a:bodyPr/>
          <a:lstStyle/>
          <a:p>
            <a:fld id="{CDBA8BE5-5F42-451E-8872-7D969EEB76EC}" type="slidenum">
              <a:rPr lang="en-US" smtClean="0"/>
              <a:t>‹#›</a:t>
            </a:fld>
            <a:endParaRPr lang="en-US"/>
          </a:p>
        </p:txBody>
      </p:sp>
    </p:spTree>
    <p:extLst>
      <p:ext uri="{BB962C8B-B14F-4D97-AF65-F5344CB8AC3E}">
        <p14:creationId xmlns:p14="http://schemas.microsoft.com/office/powerpoint/2010/main" val="37216463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374A54-A841-B42D-93B9-10B35B3C7815}"/>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D28F3EF-0A9F-0160-3792-128883AFEF33}"/>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20774F-CB76-7903-032E-11D0715E9532}"/>
              </a:ext>
            </a:extLst>
          </p:cNvPr>
          <p:cNvSpPr>
            <a:spLocks noGrp="1"/>
          </p:cNvSpPr>
          <p:nvPr>
            <p:ph type="dt" sz="half" idx="10"/>
          </p:nvPr>
        </p:nvSpPr>
        <p:spPr/>
        <p:txBody>
          <a:bodyPr/>
          <a:lstStyle/>
          <a:p>
            <a:fld id="{273F859D-2E8F-468E-8F9C-8BA7EE1EEFAD}" type="datetimeFigureOut">
              <a:rPr lang="en-US" smtClean="0"/>
              <a:t>12/27/2023</a:t>
            </a:fld>
            <a:endParaRPr lang="en-US"/>
          </a:p>
        </p:txBody>
      </p:sp>
      <p:sp>
        <p:nvSpPr>
          <p:cNvPr id="5" name="Footer Placeholder 4">
            <a:extLst>
              <a:ext uri="{FF2B5EF4-FFF2-40B4-BE49-F238E27FC236}">
                <a16:creationId xmlns:a16="http://schemas.microsoft.com/office/drawing/2014/main" id="{08A503BA-D79C-BF72-F614-18E159DC77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2AFA4F-B680-A2B5-6F9B-B2B7E034E9BD}"/>
              </a:ext>
            </a:extLst>
          </p:cNvPr>
          <p:cNvSpPr>
            <a:spLocks noGrp="1"/>
          </p:cNvSpPr>
          <p:nvPr>
            <p:ph type="sldNum" sz="quarter" idx="12"/>
          </p:nvPr>
        </p:nvSpPr>
        <p:spPr/>
        <p:txBody>
          <a:bodyPr/>
          <a:lstStyle/>
          <a:p>
            <a:fld id="{CDBA8BE5-5F42-451E-8872-7D969EEB76EC}" type="slidenum">
              <a:rPr lang="en-US" smtClean="0"/>
              <a:t>‹#›</a:t>
            </a:fld>
            <a:endParaRPr lang="en-US"/>
          </a:p>
        </p:txBody>
      </p:sp>
    </p:spTree>
    <p:extLst>
      <p:ext uri="{BB962C8B-B14F-4D97-AF65-F5344CB8AC3E}">
        <p14:creationId xmlns:p14="http://schemas.microsoft.com/office/powerpoint/2010/main" val="1498080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64949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_Comparison">
  <p:cSld name="2_Comparison">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p28"/>
          <p:cNvSpPr txBox="1">
            <a:spLocks noGrp="1"/>
          </p:cNvSpPr>
          <p:nvPr>
            <p:ph type="dt" idx="10"/>
          </p:nvPr>
        </p:nvSpPr>
        <p:spPr>
          <a:xfrm>
            <a:off x="628650" y="6565259"/>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900" b="1">
                <a:solidFill>
                  <a:srgbClr val="1F3864"/>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28"/>
          <p:cNvSpPr txBox="1">
            <a:spLocks noGrp="1"/>
          </p:cNvSpPr>
          <p:nvPr>
            <p:ph type="ftr" idx="11"/>
          </p:nvPr>
        </p:nvSpPr>
        <p:spPr>
          <a:xfrm>
            <a:off x="3028950" y="6565259"/>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900" b="1">
                <a:solidFill>
                  <a:srgbClr val="1F3864"/>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8"/>
          <p:cNvSpPr txBox="1">
            <a:spLocks noGrp="1"/>
          </p:cNvSpPr>
          <p:nvPr>
            <p:ph type="sldNum" idx="12"/>
          </p:nvPr>
        </p:nvSpPr>
        <p:spPr>
          <a:xfrm>
            <a:off x="6867383" y="6572128"/>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900" b="1" i="0" u="none" strike="noStrike" cap="none">
                <a:solidFill>
                  <a:srgbClr val="1F3864"/>
                </a:solidFill>
                <a:latin typeface="Lato"/>
                <a:ea typeface="Lato"/>
                <a:cs typeface="Lato"/>
                <a:sym typeface="Lato"/>
              </a:defRPr>
            </a:lvl1pPr>
            <a:lvl2pPr marL="0" marR="0" lvl="1" indent="0" algn="r">
              <a:lnSpc>
                <a:spcPct val="100000"/>
              </a:lnSpc>
              <a:spcBef>
                <a:spcPts val="0"/>
              </a:spcBef>
              <a:spcAft>
                <a:spcPts val="0"/>
              </a:spcAft>
              <a:buClr>
                <a:srgbClr val="000000"/>
              </a:buClr>
              <a:buSzPts val="1200"/>
              <a:buFont typeface="Arial"/>
              <a:buNone/>
              <a:defRPr sz="900" b="1" i="0" u="none" strike="noStrike" cap="none">
                <a:solidFill>
                  <a:srgbClr val="1F3864"/>
                </a:solidFill>
                <a:latin typeface="Lato"/>
                <a:ea typeface="Lato"/>
                <a:cs typeface="Lato"/>
                <a:sym typeface="Lato"/>
              </a:defRPr>
            </a:lvl2pPr>
            <a:lvl3pPr marL="0" marR="0" lvl="2" indent="0" algn="r">
              <a:lnSpc>
                <a:spcPct val="100000"/>
              </a:lnSpc>
              <a:spcBef>
                <a:spcPts val="0"/>
              </a:spcBef>
              <a:spcAft>
                <a:spcPts val="0"/>
              </a:spcAft>
              <a:buClr>
                <a:srgbClr val="000000"/>
              </a:buClr>
              <a:buSzPts val="1200"/>
              <a:buFont typeface="Arial"/>
              <a:buNone/>
              <a:defRPr sz="900" b="1" i="0" u="none" strike="noStrike" cap="none">
                <a:solidFill>
                  <a:srgbClr val="1F3864"/>
                </a:solidFill>
                <a:latin typeface="Lato"/>
                <a:ea typeface="Lato"/>
                <a:cs typeface="Lato"/>
                <a:sym typeface="Lato"/>
              </a:defRPr>
            </a:lvl3pPr>
            <a:lvl4pPr marL="0" marR="0" lvl="3" indent="0" algn="r">
              <a:lnSpc>
                <a:spcPct val="100000"/>
              </a:lnSpc>
              <a:spcBef>
                <a:spcPts val="0"/>
              </a:spcBef>
              <a:spcAft>
                <a:spcPts val="0"/>
              </a:spcAft>
              <a:buClr>
                <a:srgbClr val="000000"/>
              </a:buClr>
              <a:buSzPts val="1200"/>
              <a:buFont typeface="Arial"/>
              <a:buNone/>
              <a:defRPr sz="900" b="1" i="0" u="none" strike="noStrike" cap="none">
                <a:solidFill>
                  <a:srgbClr val="1F3864"/>
                </a:solidFill>
                <a:latin typeface="Lato"/>
                <a:ea typeface="Lato"/>
                <a:cs typeface="Lato"/>
                <a:sym typeface="Lato"/>
              </a:defRPr>
            </a:lvl4pPr>
            <a:lvl5pPr marL="0" marR="0" lvl="4" indent="0" algn="r">
              <a:lnSpc>
                <a:spcPct val="100000"/>
              </a:lnSpc>
              <a:spcBef>
                <a:spcPts val="0"/>
              </a:spcBef>
              <a:spcAft>
                <a:spcPts val="0"/>
              </a:spcAft>
              <a:buClr>
                <a:srgbClr val="000000"/>
              </a:buClr>
              <a:buSzPts val="1200"/>
              <a:buFont typeface="Arial"/>
              <a:buNone/>
              <a:defRPr sz="900" b="1" i="0" u="none" strike="noStrike" cap="none">
                <a:solidFill>
                  <a:srgbClr val="1F3864"/>
                </a:solidFill>
                <a:latin typeface="Lato"/>
                <a:ea typeface="Lato"/>
                <a:cs typeface="Lato"/>
                <a:sym typeface="Lato"/>
              </a:defRPr>
            </a:lvl5pPr>
            <a:lvl6pPr marL="0" marR="0" lvl="5" indent="0" algn="r">
              <a:lnSpc>
                <a:spcPct val="100000"/>
              </a:lnSpc>
              <a:spcBef>
                <a:spcPts val="0"/>
              </a:spcBef>
              <a:spcAft>
                <a:spcPts val="0"/>
              </a:spcAft>
              <a:buClr>
                <a:srgbClr val="000000"/>
              </a:buClr>
              <a:buSzPts val="1200"/>
              <a:buFont typeface="Arial"/>
              <a:buNone/>
              <a:defRPr sz="900" b="1" i="0" u="none" strike="noStrike" cap="none">
                <a:solidFill>
                  <a:srgbClr val="1F3864"/>
                </a:solidFill>
                <a:latin typeface="Lato"/>
                <a:ea typeface="Lato"/>
                <a:cs typeface="Lato"/>
                <a:sym typeface="Lato"/>
              </a:defRPr>
            </a:lvl6pPr>
            <a:lvl7pPr marL="0" marR="0" lvl="6" indent="0" algn="r">
              <a:lnSpc>
                <a:spcPct val="100000"/>
              </a:lnSpc>
              <a:spcBef>
                <a:spcPts val="0"/>
              </a:spcBef>
              <a:spcAft>
                <a:spcPts val="0"/>
              </a:spcAft>
              <a:buClr>
                <a:srgbClr val="000000"/>
              </a:buClr>
              <a:buSzPts val="1200"/>
              <a:buFont typeface="Arial"/>
              <a:buNone/>
              <a:defRPr sz="900" b="1" i="0" u="none" strike="noStrike" cap="none">
                <a:solidFill>
                  <a:srgbClr val="1F3864"/>
                </a:solidFill>
                <a:latin typeface="Lato"/>
                <a:ea typeface="Lato"/>
                <a:cs typeface="Lato"/>
                <a:sym typeface="Lato"/>
              </a:defRPr>
            </a:lvl7pPr>
            <a:lvl8pPr marL="0" marR="0" lvl="7" indent="0" algn="r">
              <a:lnSpc>
                <a:spcPct val="100000"/>
              </a:lnSpc>
              <a:spcBef>
                <a:spcPts val="0"/>
              </a:spcBef>
              <a:spcAft>
                <a:spcPts val="0"/>
              </a:spcAft>
              <a:buClr>
                <a:srgbClr val="000000"/>
              </a:buClr>
              <a:buSzPts val="1200"/>
              <a:buFont typeface="Arial"/>
              <a:buNone/>
              <a:defRPr sz="900" b="1" i="0" u="none" strike="noStrike" cap="none">
                <a:solidFill>
                  <a:srgbClr val="1F3864"/>
                </a:solidFill>
                <a:latin typeface="Lato"/>
                <a:ea typeface="Lato"/>
                <a:cs typeface="Lato"/>
                <a:sym typeface="Lato"/>
              </a:defRPr>
            </a:lvl8pPr>
            <a:lvl9pPr marL="0" marR="0" lvl="8" indent="0" algn="r">
              <a:lnSpc>
                <a:spcPct val="100000"/>
              </a:lnSpc>
              <a:spcBef>
                <a:spcPts val="0"/>
              </a:spcBef>
              <a:spcAft>
                <a:spcPts val="0"/>
              </a:spcAft>
              <a:buClr>
                <a:srgbClr val="000000"/>
              </a:buClr>
              <a:buSzPts val="1200"/>
              <a:buFont typeface="Arial"/>
              <a:buNone/>
              <a:defRPr sz="900" b="1" i="0" u="none" strike="noStrike" cap="none">
                <a:solidFill>
                  <a:srgbClr val="1F3864"/>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
        <p:nvSpPr>
          <p:cNvPr id="16" name="Google Shape;16;p28"/>
          <p:cNvSpPr txBox="1">
            <a:spLocks noGrp="1"/>
          </p:cNvSpPr>
          <p:nvPr>
            <p:ph type="title"/>
          </p:nvPr>
        </p:nvSpPr>
        <p:spPr>
          <a:xfrm>
            <a:off x="235077" y="78615"/>
            <a:ext cx="8673846" cy="45173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2800"/>
              <a:buFont typeface="Lato"/>
              <a:buNone/>
              <a:defRPr sz="2100" b="1">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8"/>
          <p:cNvSpPr txBox="1">
            <a:spLocks noGrp="1"/>
          </p:cNvSpPr>
          <p:nvPr>
            <p:ph type="body" idx="1"/>
          </p:nvPr>
        </p:nvSpPr>
        <p:spPr>
          <a:xfrm>
            <a:off x="234951" y="963168"/>
            <a:ext cx="8674100" cy="5132832"/>
          </a:xfrm>
          <a:prstGeom prst="rect">
            <a:avLst/>
          </a:prstGeom>
          <a:noFill/>
          <a:ln>
            <a:noFill/>
          </a:ln>
        </p:spPr>
        <p:txBody>
          <a:bodyPr spcFirstLastPara="1" wrap="square" lIns="91425" tIns="45700" rIns="91425" bIns="45700" anchor="t" anchorCtr="0">
            <a:normAutofit/>
          </a:bodyPr>
          <a:lstStyle>
            <a:lvl1pPr marL="342900" lvl="0" indent="-304800" algn="l">
              <a:lnSpc>
                <a:spcPct val="90000"/>
              </a:lnSpc>
              <a:spcBef>
                <a:spcPts val="750"/>
              </a:spcBef>
              <a:spcAft>
                <a:spcPts val="0"/>
              </a:spcAft>
              <a:buClr>
                <a:schemeClr val="dk1"/>
              </a:buClr>
              <a:buSzPts val="2800"/>
              <a:buChar char="•"/>
              <a:defRPr>
                <a:latin typeface="Lato"/>
                <a:ea typeface="Lato"/>
                <a:cs typeface="Lato"/>
                <a:sym typeface="Lato"/>
              </a:defRPr>
            </a:lvl1pPr>
            <a:lvl2pPr marL="685800" lvl="1" indent="-285750" algn="l">
              <a:lnSpc>
                <a:spcPct val="90000"/>
              </a:lnSpc>
              <a:spcBef>
                <a:spcPts val="375"/>
              </a:spcBef>
              <a:spcAft>
                <a:spcPts val="0"/>
              </a:spcAft>
              <a:buClr>
                <a:schemeClr val="dk1"/>
              </a:buClr>
              <a:buSzPts val="2400"/>
              <a:buChar char="•"/>
              <a:defRPr>
                <a:latin typeface="Lato"/>
                <a:ea typeface="Lato"/>
                <a:cs typeface="Lato"/>
                <a:sym typeface="Lato"/>
              </a:defRPr>
            </a:lvl2pPr>
            <a:lvl3pPr marL="1028700" lvl="2" indent="-266700" algn="l">
              <a:lnSpc>
                <a:spcPct val="90000"/>
              </a:lnSpc>
              <a:spcBef>
                <a:spcPts val="375"/>
              </a:spcBef>
              <a:spcAft>
                <a:spcPts val="0"/>
              </a:spcAft>
              <a:buClr>
                <a:schemeClr val="dk1"/>
              </a:buClr>
              <a:buSzPts val="2000"/>
              <a:buChar char="•"/>
              <a:defRPr>
                <a:latin typeface="Lato"/>
                <a:ea typeface="Lato"/>
                <a:cs typeface="Lato"/>
                <a:sym typeface="Lato"/>
              </a:defRPr>
            </a:lvl3pPr>
            <a:lvl4pPr marL="1371600" lvl="3" indent="-257175" algn="l">
              <a:lnSpc>
                <a:spcPct val="90000"/>
              </a:lnSpc>
              <a:spcBef>
                <a:spcPts val="375"/>
              </a:spcBef>
              <a:spcAft>
                <a:spcPts val="0"/>
              </a:spcAft>
              <a:buClr>
                <a:schemeClr val="dk1"/>
              </a:buClr>
              <a:buSzPts val="1800"/>
              <a:buChar char="•"/>
              <a:defRPr>
                <a:latin typeface="Lato"/>
                <a:ea typeface="Lato"/>
                <a:cs typeface="Lato"/>
                <a:sym typeface="Lato"/>
              </a:defRPr>
            </a:lvl4pPr>
            <a:lvl5pPr marL="1714500" lvl="4" indent="-257175" algn="l">
              <a:lnSpc>
                <a:spcPct val="90000"/>
              </a:lnSpc>
              <a:spcBef>
                <a:spcPts val="375"/>
              </a:spcBef>
              <a:spcAft>
                <a:spcPts val="0"/>
              </a:spcAft>
              <a:buClr>
                <a:schemeClr val="dk1"/>
              </a:buClr>
              <a:buSzPts val="1800"/>
              <a:buChar char="•"/>
              <a:defRPr>
                <a:latin typeface="Lato"/>
                <a:ea typeface="Lato"/>
                <a:cs typeface="Lato"/>
                <a:sym typeface="Lato"/>
              </a:defRPr>
            </a:lvl5pPr>
            <a:lvl6pPr marL="2057400" lvl="5" indent="-257175" algn="l">
              <a:lnSpc>
                <a:spcPct val="90000"/>
              </a:lnSpc>
              <a:spcBef>
                <a:spcPts val="375"/>
              </a:spcBef>
              <a:spcAft>
                <a:spcPts val="0"/>
              </a:spcAft>
              <a:buClr>
                <a:schemeClr val="dk1"/>
              </a:buClr>
              <a:buSzPts val="1800"/>
              <a:buChar char="•"/>
              <a:defRPr/>
            </a:lvl6pPr>
            <a:lvl7pPr marL="2400300" lvl="6" indent="-257175" algn="l">
              <a:lnSpc>
                <a:spcPct val="90000"/>
              </a:lnSpc>
              <a:spcBef>
                <a:spcPts val="375"/>
              </a:spcBef>
              <a:spcAft>
                <a:spcPts val="0"/>
              </a:spcAft>
              <a:buClr>
                <a:schemeClr val="dk1"/>
              </a:buClr>
              <a:buSzPts val="1800"/>
              <a:buChar char="•"/>
              <a:defRPr/>
            </a:lvl7pPr>
            <a:lvl8pPr marL="2743200" lvl="7" indent="-257175" algn="l">
              <a:lnSpc>
                <a:spcPct val="90000"/>
              </a:lnSpc>
              <a:spcBef>
                <a:spcPts val="375"/>
              </a:spcBef>
              <a:spcAft>
                <a:spcPts val="0"/>
              </a:spcAft>
              <a:buClr>
                <a:schemeClr val="dk1"/>
              </a:buClr>
              <a:buSzPts val="1800"/>
              <a:buChar char="•"/>
              <a:defRPr/>
            </a:lvl8pPr>
            <a:lvl9pPr marL="3086100" lvl="8" indent="-257175" algn="l">
              <a:lnSpc>
                <a:spcPct val="90000"/>
              </a:lnSpc>
              <a:spcBef>
                <a:spcPts val="375"/>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3184835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1D2FCDAA-D1AE-440A-ADEA-98F1ACB06478}"/>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12/27/2023</a:t>
            </a:fld>
            <a:endParaRPr lang="en-US"/>
          </a:p>
        </p:txBody>
      </p:sp>
      <p:sp>
        <p:nvSpPr>
          <p:cNvPr id="15" name="Footer Placeholder 4">
            <a:extLst>
              <a:ext uri="{FF2B5EF4-FFF2-40B4-BE49-F238E27FC236}">
                <a16:creationId xmlns:a16="http://schemas.microsoft.com/office/drawing/2014/main" id="{C4186984-389F-440C-BD79-8D1349BD856E}"/>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6" name="Slide Number Placeholder 5">
            <a:extLst>
              <a:ext uri="{FF2B5EF4-FFF2-40B4-BE49-F238E27FC236}">
                <a16:creationId xmlns:a16="http://schemas.microsoft.com/office/drawing/2014/main" id="{5C66723D-7FE6-462E-9733-48764D89B1D4}"/>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7" name="Content Placeholder 2">
            <a:extLst>
              <a:ext uri="{FF2B5EF4-FFF2-40B4-BE49-F238E27FC236}">
                <a16:creationId xmlns:a16="http://schemas.microsoft.com/office/drawing/2014/main" id="{03483232-D29A-4255-9149-0177F8785818}"/>
              </a:ext>
            </a:extLst>
          </p:cNvPr>
          <p:cNvSpPr>
            <a:spLocks noGrp="1"/>
          </p:cNvSpPr>
          <p:nvPr>
            <p:ph sz="half" idx="1"/>
          </p:nvPr>
        </p:nvSpPr>
        <p:spPr>
          <a:xfrm>
            <a:off x="528828"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3">
            <a:extLst>
              <a:ext uri="{FF2B5EF4-FFF2-40B4-BE49-F238E27FC236}">
                <a16:creationId xmlns:a16="http://schemas.microsoft.com/office/drawing/2014/main" id="{A1BAF8AD-67D8-46AD-A292-05589E827344}"/>
              </a:ext>
            </a:extLst>
          </p:cNvPr>
          <p:cNvSpPr>
            <a:spLocks noGrp="1"/>
          </p:cNvSpPr>
          <p:nvPr>
            <p:ph sz="half" idx="2"/>
          </p:nvPr>
        </p:nvSpPr>
        <p:spPr>
          <a:xfrm>
            <a:off x="4572000" y="1423289"/>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itle 6">
            <a:extLst>
              <a:ext uri="{FF2B5EF4-FFF2-40B4-BE49-F238E27FC236}">
                <a16:creationId xmlns:a16="http://schemas.microsoft.com/office/drawing/2014/main" id="{EFD61387-9809-4E21-B8EA-93815E5E8F6F}"/>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4: ………………………………………</a:t>
            </a:r>
          </a:p>
        </p:txBody>
      </p:sp>
    </p:spTree>
    <p:extLst>
      <p:ext uri="{BB962C8B-B14F-4D97-AF65-F5344CB8AC3E}">
        <p14:creationId xmlns:p14="http://schemas.microsoft.com/office/powerpoint/2010/main" val="1353402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6">
            <a:extLst>
              <a:ext uri="{FF2B5EF4-FFF2-40B4-BE49-F238E27FC236}">
                <a16:creationId xmlns:a16="http://schemas.microsoft.com/office/drawing/2014/main" id="{74BADCE4-794A-4B69-9AB7-3D794A1F9A49}"/>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6: ………………………………………</a:t>
            </a:r>
          </a:p>
        </p:txBody>
      </p:sp>
      <p:sp>
        <p:nvSpPr>
          <p:cNvPr id="14" name="Content Placeholder 2">
            <a:extLst>
              <a:ext uri="{FF2B5EF4-FFF2-40B4-BE49-F238E27FC236}">
                <a16:creationId xmlns:a16="http://schemas.microsoft.com/office/drawing/2014/main" id="{38375D86-D290-4003-A314-C916116C4238}"/>
              </a:ext>
            </a:extLst>
          </p:cNvPr>
          <p:cNvSpPr>
            <a:spLocks noGrp="1"/>
          </p:cNvSpPr>
          <p:nvPr>
            <p:ph sz="half" idx="1"/>
          </p:nvPr>
        </p:nvSpPr>
        <p:spPr>
          <a:xfrm>
            <a:off x="595884"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FB62406B-26DB-4A01-B048-1F2C7540F82F}"/>
              </a:ext>
            </a:extLst>
          </p:cNvPr>
          <p:cNvSpPr>
            <a:spLocks noGrp="1"/>
          </p:cNvSpPr>
          <p:nvPr>
            <p:ph sz="half" idx="2"/>
          </p:nvPr>
        </p:nvSpPr>
        <p:spPr>
          <a:xfrm>
            <a:off x="4639056"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Date Placeholder 3">
            <a:extLst>
              <a:ext uri="{FF2B5EF4-FFF2-40B4-BE49-F238E27FC236}">
                <a16:creationId xmlns:a16="http://schemas.microsoft.com/office/drawing/2014/main" id="{A52862E5-D8E1-49BF-8D1B-BF0ED6579EA7}"/>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12/27/2023</a:t>
            </a:fld>
            <a:endParaRPr lang="en-US"/>
          </a:p>
        </p:txBody>
      </p:sp>
      <p:sp>
        <p:nvSpPr>
          <p:cNvPr id="17" name="Footer Placeholder 4">
            <a:extLst>
              <a:ext uri="{FF2B5EF4-FFF2-40B4-BE49-F238E27FC236}">
                <a16:creationId xmlns:a16="http://schemas.microsoft.com/office/drawing/2014/main" id="{591AAF74-01FB-49A8-9375-959140F1D0E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8" name="Slide Number Placeholder 5">
            <a:extLst>
              <a:ext uri="{FF2B5EF4-FFF2-40B4-BE49-F238E27FC236}">
                <a16:creationId xmlns:a16="http://schemas.microsoft.com/office/drawing/2014/main" id="{BBF4BC2F-980C-499D-A4B9-E7CD3D44754C}"/>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39385406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007929A3-17ED-41F3-AD36-819BC9DFBCB6}"/>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12/27/2023</a:t>
            </a:fld>
            <a:endParaRPr lang="en-US"/>
          </a:p>
        </p:txBody>
      </p:sp>
      <p:sp>
        <p:nvSpPr>
          <p:cNvPr id="8" name="Footer Placeholder 4">
            <a:extLst>
              <a:ext uri="{FF2B5EF4-FFF2-40B4-BE49-F238E27FC236}">
                <a16:creationId xmlns:a16="http://schemas.microsoft.com/office/drawing/2014/main" id="{4973EE95-672F-4E5A-A918-2F51DB2C3ACB}"/>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2B17F6F6-0CA3-4D52-AA3D-7CF8ADE793B6}"/>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1" name="Title 6">
            <a:extLst>
              <a:ext uri="{FF2B5EF4-FFF2-40B4-BE49-F238E27FC236}">
                <a16:creationId xmlns:a16="http://schemas.microsoft.com/office/drawing/2014/main" id="{943CD72D-5295-43E4-B175-0EA61084ADC7}"/>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7: ………………………………………</a:t>
            </a:r>
          </a:p>
        </p:txBody>
      </p:sp>
      <p:sp>
        <p:nvSpPr>
          <p:cNvPr id="16" name="Text Placeholder 11">
            <a:extLst>
              <a:ext uri="{FF2B5EF4-FFF2-40B4-BE49-F238E27FC236}">
                <a16:creationId xmlns:a16="http://schemas.microsoft.com/office/drawing/2014/main" id="{0C9A3A79-B187-4A33-8EBB-92ECD8BA3C59}"/>
              </a:ext>
            </a:extLst>
          </p:cNvPr>
          <p:cNvSpPr>
            <a:spLocks noGrp="1"/>
          </p:cNvSpPr>
          <p:nvPr>
            <p:ph type="body" sz="quarter" idx="13"/>
          </p:nvPr>
        </p:nvSpPr>
        <p:spPr>
          <a:xfrm>
            <a:off x="234950" y="963168"/>
            <a:ext cx="8674100" cy="513283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34231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6">
            <a:extLst>
              <a:ext uri="{FF2B5EF4-FFF2-40B4-BE49-F238E27FC236}">
                <a16:creationId xmlns:a16="http://schemas.microsoft.com/office/drawing/2014/main" id="{74BADCE4-794A-4B69-9AB7-3D794A1F9A49}"/>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8: ………………………………………</a:t>
            </a:r>
          </a:p>
        </p:txBody>
      </p:sp>
      <p:sp>
        <p:nvSpPr>
          <p:cNvPr id="14" name="Content Placeholder 2">
            <a:extLst>
              <a:ext uri="{FF2B5EF4-FFF2-40B4-BE49-F238E27FC236}">
                <a16:creationId xmlns:a16="http://schemas.microsoft.com/office/drawing/2014/main" id="{38375D86-D290-4003-A314-C916116C4238}"/>
              </a:ext>
            </a:extLst>
          </p:cNvPr>
          <p:cNvSpPr>
            <a:spLocks noGrp="1"/>
          </p:cNvSpPr>
          <p:nvPr>
            <p:ph sz="half" idx="1"/>
          </p:nvPr>
        </p:nvSpPr>
        <p:spPr>
          <a:xfrm>
            <a:off x="595884"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FB62406B-26DB-4A01-B048-1F2C7540F82F}"/>
              </a:ext>
            </a:extLst>
          </p:cNvPr>
          <p:cNvSpPr>
            <a:spLocks noGrp="1"/>
          </p:cNvSpPr>
          <p:nvPr>
            <p:ph sz="half" idx="2"/>
          </p:nvPr>
        </p:nvSpPr>
        <p:spPr>
          <a:xfrm>
            <a:off x="4639056" y="1533017"/>
            <a:ext cx="3886200" cy="4351338"/>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Date Placeholder 3">
            <a:extLst>
              <a:ext uri="{FF2B5EF4-FFF2-40B4-BE49-F238E27FC236}">
                <a16:creationId xmlns:a16="http://schemas.microsoft.com/office/drawing/2014/main" id="{A52862E5-D8E1-49BF-8D1B-BF0ED6579EA7}"/>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12/27/2023</a:t>
            </a:fld>
            <a:endParaRPr lang="en-US"/>
          </a:p>
        </p:txBody>
      </p:sp>
      <p:sp>
        <p:nvSpPr>
          <p:cNvPr id="17" name="Footer Placeholder 4">
            <a:extLst>
              <a:ext uri="{FF2B5EF4-FFF2-40B4-BE49-F238E27FC236}">
                <a16:creationId xmlns:a16="http://schemas.microsoft.com/office/drawing/2014/main" id="{591AAF74-01FB-49A8-9375-959140F1D0E6}"/>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8" name="Slide Number Placeholder 5">
            <a:extLst>
              <a:ext uri="{FF2B5EF4-FFF2-40B4-BE49-F238E27FC236}">
                <a16:creationId xmlns:a16="http://schemas.microsoft.com/office/drawing/2014/main" id="{BBF4BC2F-980C-499D-A4B9-E7CD3D44754C}"/>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1629018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007929A3-17ED-41F3-AD36-819BC9DFBCB6}"/>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12/27/2023</a:t>
            </a:fld>
            <a:endParaRPr lang="en-US"/>
          </a:p>
        </p:txBody>
      </p:sp>
      <p:sp>
        <p:nvSpPr>
          <p:cNvPr id="8" name="Footer Placeholder 4">
            <a:extLst>
              <a:ext uri="{FF2B5EF4-FFF2-40B4-BE49-F238E27FC236}">
                <a16:creationId xmlns:a16="http://schemas.microsoft.com/office/drawing/2014/main" id="{4973EE95-672F-4E5A-A918-2F51DB2C3ACB}"/>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2B17F6F6-0CA3-4D52-AA3D-7CF8ADE793B6}"/>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1" name="Title 6">
            <a:extLst>
              <a:ext uri="{FF2B5EF4-FFF2-40B4-BE49-F238E27FC236}">
                <a16:creationId xmlns:a16="http://schemas.microsoft.com/office/drawing/2014/main" id="{943CD72D-5295-43E4-B175-0EA61084ADC7}"/>
              </a:ext>
            </a:extLst>
          </p:cNvPr>
          <p:cNvSpPr>
            <a:spLocks noGrp="1"/>
          </p:cNvSpPr>
          <p:nvPr>
            <p:ph type="title" hasCustomPrompt="1"/>
          </p:nvPr>
        </p:nvSpPr>
        <p:spPr>
          <a:xfrm>
            <a:off x="235077" y="78613"/>
            <a:ext cx="8673846" cy="451739"/>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9: ………………………………………</a:t>
            </a:r>
          </a:p>
        </p:txBody>
      </p:sp>
      <p:sp>
        <p:nvSpPr>
          <p:cNvPr id="16" name="Text Placeholder 11">
            <a:extLst>
              <a:ext uri="{FF2B5EF4-FFF2-40B4-BE49-F238E27FC236}">
                <a16:creationId xmlns:a16="http://schemas.microsoft.com/office/drawing/2014/main" id="{0C9A3A79-B187-4A33-8EBB-92ECD8BA3C59}"/>
              </a:ext>
            </a:extLst>
          </p:cNvPr>
          <p:cNvSpPr>
            <a:spLocks noGrp="1"/>
          </p:cNvSpPr>
          <p:nvPr>
            <p:ph type="body" sz="quarter" idx="13"/>
          </p:nvPr>
        </p:nvSpPr>
        <p:spPr>
          <a:xfrm>
            <a:off x="234950" y="1215024"/>
            <a:ext cx="8674100" cy="488097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66482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76EAE966-F590-4BAF-A55B-75735FCC661F}"/>
              </a:ext>
            </a:extLst>
          </p:cNvPr>
          <p:cNvSpPr>
            <a:spLocks noGrp="1"/>
          </p:cNvSpPr>
          <p:nvPr>
            <p:ph type="dt" sz="half" idx="10"/>
          </p:nvPr>
        </p:nvSpPr>
        <p:spPr>
          <a:xfrm>
            <a:off x="628650" y="6565257"/>
            <a:ext cx="2057400" cy="365125"/>
          </a:xfrm>
          <a:prstGeom prst="rect">
            <a:avLst/>
          </a:prstGeom>
        </p:spPr>
        <p:txBody>
          <a:bodyPr/>
          <a:lstStyle>
            <a:lvl1pPr>
              <a:defRPr sz="1200" b="1">
                <a:solidFill>
                  <a:schemeClr val="bg1">
                    <a:lumMod val="95000"/>
                  </a:schemeClr>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12/27/2023</a:t>
            </a:fld>
            <a:endParaRPr lang="en-US"/>
          </a:p>
        </p:txBody>
      </p:sp>
      <p:sp>
        <p:nvSpPr>
          <p:cNvPr id="6" name="Footer Placeholder 4">
            <a:extLst>
              <a:ext uri="{FF2B5EF4-FFF2-40B4-BE49-F238E27FC236}">
                <a16:creationId xmlns:a16="http://schemas.microsoft.com/office/drawing/2014/main" id="{C330CA1C-4366-43E8-9DC8-B360FC115AE4}"/>
              </a:ext>
            </a:extLst>
          </p:cNvPr>
          <p:cNvSpPr>
            <a:spLocks noGrp="1"/>
          </p:cNvSpPr>
          <p:nvPr>
            <p:ph type="ftr" sz="quarter" idx="11"/>
          </p:nvPr>
        </p:nvSpPr>
        <p:spPr>
          <a:xfrm>
            <a:off x="3028950" y="6565257"/>
            <a:ext cx="3086100" cy="365125"/>
          </a:xfrm>
          <a:prstGeom prst="rect">
            <a:avLst/>
          </a:prstGeom>
        </p:spPr>
        <p:txBody>
          <a:bodyPr/>
          <a:lstStyle>
            <a:lvl1pPr algn="ct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7" name="Slide Number Placeholder 5">
            <a:extLst>
              <a:ext uri="{FF2B5EF4-FFF2-40B4-BE49-F238E27FC236}">
                <a16:creationId xmlns:a16="http://schemas.microsoft.com/office/drawing/2014/main" id="{72DB13F6-9193-4FE2-AE85-5B96248CC0EA}"/>
              </a:ext>
            </a:extLst>
          </p:cNvPr>
          <p:cNvSpPr>
            <a:spLocks noGrp="1"/>
          </p:cNvSpPr>
          <p:nvPr>
            <p:ph type="sldNum" sz="quarter" idx="12"/>
          </p:nvPr>
        </p:nvSpPr>
        <p:spPr>
          <a:xfrm>
            <a:off x="6867383" y="6572126"/>
            <a:ext cx="2057400" cy="365125"/>
          </a:xfrm>
          <a:prstGeom prst="rect">
            <a:avLst/>
          </a:prstGeom>
        </p:spPr>
        <p:txBody>
          <a:bodyPr/>
          <a:lstStyle>
            <a:lvl1pPr algn="r">
              <a:defRPr sz="1200" b="1">
                <a:solidFill>
                  <a:schemeClr val="accent1">
                    <a:lumMod val="50000"/>
                  </a:schemeClr>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8170462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0540A-C69F-A6DB-6A04-B3D7AC70089E}"/>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5EBC287C-57CA-4928-A19E-EA6BDDF484BA}"/>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565D23AE-DE0C-348A-FF02-D2CED32C1609}"/>
              </a:ext>
            </a:extLst>
          </p:cNvPr>
          <p:cNvSpPr>
            <a:spLocks noGrp="1"/>
          </p:cNvSpPr>
          <p:nvPr>
            <p:ph type="dt" sz="half" idx="10"/>
          </p:nvPr>
        </p:nvSpPr>
        <p:spPr/>
        <p:txBody>
          <a:bodyPr/>
          <a:lstStyle/>
          <a:p>
            <a:fld id="{273F859D-2E8F-468E-8F9C-8BA7EE1EEFAD}" type="datetimeFigureOut">
              <a:rPr lang="en-US" smtClean="0"/>
              <a:t>12/27/2023</a:t>
            </a:fld>
            <a:endParaRPr lang="en-US"/>
          </a:p>
        </p:txBody>
      </p:sp>
      <p:sp>
        <p:nvSpPr>
          <p:cNvPr id="5" name="Footer Placeholder 4">
            <a:extLst>
              <a:ext uri="{FF2B5EF4-FFF2-40B4-BE49-F238E27FC236}">
                <a16:creationId xmlns:a16="http://schemas.microsoft.com/office/drawing/2014/main" id="{A05C2A6C-3B09-9D19-4356-F0AFC70D67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F81DF6-D3BB-16AE-12C5-F0EF6E7EF1AC}"/>
              </a:ext>
            </a:extLst>
          </p:cNvPr>
          <p:cNvSpPr>
            <a:spLocks noGrp="1"/>
          </p:cNvSpPr>
          <p:nvPr>
            <p:ph type="sldNum" sz="quarter" idx="12"/>
          </p:nvPr>
        </p:nvSpPr>
        <p:spPr/>
        <p:txBody>
          <a:bodyPr/>
          <a:lstStyle/>
          <a:p>
            <a:fld id="{CDBA8BE5-5F42-451E-8872-7D969EEB76EC}" type="slidenum">
              <a:rPr lang="en-US" smtClean="0"/>
              <a:t>‹#›</a:t>
            </a:fld>
            <a:endParaRPr lang="en-US"/>
          </a:p>
        </p:txBody>
      </p:sp>
    </p:spTree>
    <p:extLst>
      <p:ext uri="{BB962C8B-B14F-4D97-AF65-F5344CB8AC3E}">
        <p14:creationId xmlns:p14="http://schemas.microsoft.com/office/powerpoint/2010/main" val="36253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9895280"/>
      </p:ext>
    </p:extLst>
  </p:cSld>
  <p:clrMap bg1="lt1" tx1="dk1" bg2="lt2" tx2="dk2" accent1="accent1" accent2="accent2" accent3="accent3" accent4="accent4" accent5="accent5" accent6="accent6" hlink="hlink" folHlink="folHlink"/>
  <p:sldLayoutIdLst>
    <p:sldLayoutId id="2147483670" r:id="rId1"/>
    <p:sldLayoutId id="2147483672" r:id="rId2"/>
    <p:sldLayoutId id="2147483683" r:id="rId3"/>
    <p:sldLayoutId id="2147483679" r:id="rId4"/>
    <p:sldLayoutId id="2147483680" r:id="rId5"/>
    <p:sldLayoutId id="2147483681" r:id="rId6"/>
    <p:sldLayoutId id="2147483682" r:id="rId7"/>
    <p:sldLayoutId id="2147483678"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2627481-1BB0-744D-72E8-B202D707BE56}"/>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6CB08F8-3753-5B48-21B5-AEF49C01D931}"/>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BEF483-B5D5-C2E3-258F-20BBFBA898B4}"/>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273F859D-2E8F-468E-8F9C-8BA7EE1EEFAD}" type="datetimeFigureOut">
              <a:rPr lang="en-US" smtClean="0"/>
              <a:t>12/27/2023</a:t>
            </a:fld>
            <a:endParaRPr lang="en-US"/>
          </a:p>
        </p:txBody>
      </p:sp>
      <p:sp>
        <p:nvSpPr>
          <p:cNvPr id="5" name="Footer Placeholder 4">
            <a:extLst>
              <a:ext uri="{FF2B5EF4-FFF2-40B4-BE49-F238E27FC236}">
                <a16:creationId xmlns:a16="http://schemas.microsoft.com/office/drawing/2014/main" id="{5A93CC10-7511-55F5-4A06-B18FDF259FED}"/>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B5E435-5AA2-36AE-E289-A00F6722590E}"/>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DBA8BE5-5F42-451E-8872-7D969EEB76EC}" type="slidenum">
              <a:rPr lang="en-US" smtClean="0"/>
              <a:t>‹#›</a:t>
            </a:fld>
            <a:endParaRPr lang="en-US"/>
          </a:p>
        </p:txBody>
      </p:sp>
    </p:spTree>
    <p:extLst>
      <p:ext uri="{BB962C8B-B14F-4D97-AF65-F5344CB8AC3E}">
        <p14:creationId xmlns:p14="http://schemas.microsoft.com/office/powerpoint/2010/main" val="34877158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2086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C0805-09C2-C02C-9B93-75430829C333}"/>
              </a:ext>
            </a:extLst>
          </p:cNvPr>
          <p:cNvSpPr>
            <a:spLocks noGrp="1"/>
          </p:cNvSpPr>
          <p:nvPr>
            <p:ph type="title"/>
          </p:nvPr>
        </p:nvSpPr>
        <p:spPr/>
        <p:txBody>
          <a:bodyPr>
            <a:normAutofit/>
          </a:bodyPr>
          <a:lstStyle/>
          <a:p>
            <a:r>
              <a:rPr lang="en-US" dirty="0"/>
              <a:t>Data preprocessing</a:t>
            </a:r>
          </a:p>
        </p:txBody>
      </p:sp>
      <p:sp>
        <p:nvSpPr>
          <p:cNvPr id="3" name="Text Placeholder 2">
            <a:extLst>
              <a:ext uri="{FF2B5EF4-FFF2-40B4-BE49-F238E27FC236}">
                <a16:creationId xmlns:a16="http://schemas.microsoft.com/office/drawing/2014/main" id="{77612FEF-B431-438F-0AA5-B44CFA62E816}"/>
              </a:ext>
            </a:extLst>
          </p:cNvPr>
          <p:cNvSpPr>
            <a:spLocks noGrp="1"/>
          </p:cNvSpPr>
          <p:nvPr>
            <p:ph type="body" idx="1"/>
          </p:nvPr>
        </p:nvSpPr>
        <p:spPr/>
        <p:txBody>
          <a:bodyPr>
            <a:normAutofit/>
          </a:bodyPr>
          <a:lstStyle/>
          <a:p>
            <a:pPr marL="38100" indent="0">
              <a:buNone/>
            </a:pPr>
            <a:r>
              <a:rPr lang="en-US" sz="2400" dirty="0">
                <a:latin typeface="Lato" panose="020F0502020204030203" pitchFamily="34" charset="0"/>
                <a:ea typeface="Lato" panose="020F0502020204030203" pitchFamily="34" charset="0"/>
                <a:cs typeface="Lato" panose="020F0502020204030203" pitchFamily="34" charset="0"/>
              </a:rPr>
              <a:t>N</a:t>
            </a:r>
            <a:r>
              <a:rPr lang="en-US" sz="2400" dirty="0">
                <a:effectLst/>
                <a:latin typeface="Lato" panose="020F0502020204030203" pitchFamily="34" charset="0"/>
                <a:ea typeface="Lato" panose="020F0502020204030203" pitchFamily="34" charset="0"/>
                <a:cs typeface="Lato" panose="020F0502020204030203" pitchFamily="34" charset="0"/>
              </a:rPr>
              <a:t>ext task</a:t>
            </a:r>
            <a:r>
              <a:rPr lang="en-US" sz="2400" dirty="0">
                <a:latin typeface="Lato" panose="020F0502020204030203" pitchFamily="34" charset="0"/>
                <a:ea typeface="Lato" panose="020F0502020204030203" pitchFamily="34" charset="0"/>
                <a:cs typeface="Lato" panose="020F0502020204030203" pitchFamily="34" charset="0"/>
              </a:rPr>
              <a:t>: </a:t>
            </a:r>
            <a:r>
              <a:rPr lang="en-US" sz="2400" dirty="0">
                <a:effectLst/>
                <a:latin typeface="Lato" panose="020F0502020204030203" pitchFamily="34" charset="0"/>
                <a:ea typeface="Lato" panose="020F0502020204030203" pitchFamily="34" charset="0"/>
                <a:cs typeface="Lato" panose="020F0502020204030203" pitchFamily="34" charset="0"/>
              </a:rPr>
              <a:t>rounding numeric values</a:t>
            </a:r>
          </a:p>
          <a:p>
            <a:r>
              <a:rPr lang="en-US" sz="2400" dirty="0">
                <a:latin typeface="Lato" panose="020F0502020204030203" pitchFamily="34" charset="0"/>
                <a:ea typeface="Lato" panose="020F0502020204030203" pitchFamily="34" charset="0"/>
                <a:cs typeface="Lato" panose="020F0502020204030203" pitchFamily="34" charset="0"/>
              </a:rPr>
              <a:t>A</a:t>
            </a:r>
            <a:r>
              <a:rPr lang="en-US" sz="2400" dirty="0">
                <a:effectLst/>
                <a:latin typeface="Lato" panose="020F0502020204030203" pitchFamily="34" charset="0"/>
                <a:ea typeface="Lato" panose="020F0502020204030203" pitchFamily="34" charset="0"/>
                <a:cs typeface="Lato" panose="020F0502020204030203" pitchFamily="34" charset="0"/>
              </a:rPr>
              <a:t>lcohol, percentage expenditure, income composition values will be rounded to 2 decimal places</a:t>
            </a:r>
          </a:p>
          <a:p>
            <a:r>
              <a:rPr lang="en-US" sz="2400" dirty="0">
                <a:effectLst/>
                <a:latin typeface="Lato" panose="020F0502020204030203" pitchFamily="34" charset="0"/>
                <a:ea typeface="Lato" panose="020F0502020204030203" pitchFamily="34" charset="0"/>
                <a:cs typeface="Lato" panose="020F0502020204030203" pitchFamily="34" charset="0"/>
              </a:rPr>
              <a:t>BMI, GDP, thinness, schooling will be rounded to only 1 decimal place. </a:t>
            </a:r>
            <a:endParaRPr lang="en-US" sz="2400" dirty="0">
              <a:latin typeface="Lato" panose="020F0502020204030203" pitchFamily="34" charset="0"/>
              <a:ea typeface="Lato" panose="020F0502020204030203" pitchFamily="34" charset="0"/>
              <a:cs typeface="Lato" panose="020F0502020204030203" pitchFamily="34" charset="0"/>
            </a:endParaRPr>
          </a:p>
          <a:p>
            <a:r>
              <a:rPr lang="en-US" sz="2400" dirty="0">
                <a:effectLst/>
                <a:latin typeface="Lato" panose="020F0502020204030203" pitchFamily="34" charset="0"/>
                <a:ea typeface="Lato" panose="020F0502020204030203" pitchFamily="34" charset="0"/>
                <a:cs typeface="Lato" panose="020F0502020204030203" pitchFamily="34" charset="0"/>
              </a:rPr>
              <a:t>The remaining numerical values will be rounded to integer</a:t>
            </a:r>
            <a:endParaRPr lang="en-US" sz="2400"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3489026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2D9EDF-5300-1145-E1FF-F0475FB99979}"/>
              </a:ext>
            </a:extLst>
          </p:cNvPr>
          <p:cNvSpPr txBox="1"/>
          <p:nvPr/>
        </p:nvSpPr>
        <p:spPr>
          <a:xfrm>
            <a:off x="3929974" y="2373548"/>
            <a:ext cx="4523361" cy="3139321"/>
          </a:xfrm>
          <a:prstGeom prst="rect">
            <a:avLst/>
          </a:prstGeom>
          <a:noFill/>
        </p:spPr>
        <p:txBody>
          <a:bodyPr wrap="square" rtlCol="0">
            <a:spAutoFit/>
          </a:bodyPr>
          <a:lstStyle/>
          <a:p>
            <a:r>
              <a:rPr lang="en-US" sz="6600" dirty="0"/>
              <a:t>III – Data analysis and findings </a:t>
            </a:r>
          </a:p>
        </p:txBody>
      </p:sp>
    </p:spTree>
    <p:extLst>
      <p:ext uri="{BB962C8B-B14F-4D97-AF65-F5344CB8AC3E}">
        <p14:creationId xmlns:p14="http://schemas.microsoft.com/office/powerpoint/2010/main" val="2394439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r>
              <a:rPr lang="en-US" sz="2700" b="1" dirty="0">
                <a:effectLst/>
                <a:latin typeface="Calibri" panose="020F0502020204030204" pitchFamily="34" charset="0"/>
                <a:ea typeface="Calibri" panose="020F0502020204030204" pitchFamily="34" charset="0"/>
                <a:cs typeface="Times New Roman" panose="02020603050405020304" pitchFamily="18" charset="0"/>
              </a:rPr>
              <a:t>Overview of GDP per capita – life expectancy correlation:</a:t>
            </a:r>
            <a:endParaRPr lang="en-US" sz="2700" b="1" dirty="0"/>
          </a:p>
        </p:txBody>
      </p:sp>
      <p:pic>
        <p:nvPicPr>
          <p:cNvPr id="4" name="Picture 3" descr="A screen shot of a computer screen&#10;&#10;Description automatically generated">
            <a:extLst>
              <a:ext uri="{FF2B5EF4-FFF2-40B4-BE49-F238E27FC236}">
                <a16:creationId xmlns:a16="http://schemas.microsoft.com/office/drawing/2014/main" id="{1CDAC623-5788-5D8C-6CC1-553B8ED95A41}"/>
              </a:ext>
            </a:extLst>
          </p:cNvPr>
          <p:cNvPicPr>
            <a:picLocks noChangeAspect="1"/>
          </p:cNvPicPr>
          <p:nvPr/>
        </p:nvPicPr>
        <p:blipFill>
          <a:blip r:embed="rId2"/>
          <a:stretch>
            <a:fillRect/>
          </a:stretch>
        </p:blipFill>
        <p:spPr>
          <a:xfrm>
            <a:off x="1448496" y="2145598"/>
            <a:ext cx="6247009" cy="3227621"/>
          </a:xfrm>
          <a:prstGeom prst="rect">
            <a:avLst/>
          </a:prstGeom>
          <a:ln w="3175">
            <a:solidFill>
              <a:schemeClr val="tx1"/>
            </a:solidFill>
          </a:ln>
        </p:spPr>
      </p:pic>
      <p:sp>
        <p:nvSpPr>
          <p:cNvPr id="5" name="Title 1">
            <a:extLst>
              <a:ext uri="{FF2B5EF4-FFF2-40B4-BE49-F238E27FC236}">
                <a16:creationId xmlns:a16="http://schemas.microsoft.com/office/drawing/2014/main" id="{7ED9D72D-72A0-A4F4-AA9B-5831A1D8C785}"/>
              </a:ext>
            </a:extLst>
          </p:cNvPr>
          <p:cNvSpPr txBox="1">
            <a:spLocks/>
          </p:cNvSpPr>
          <p:nvPr/>
        </p:nvSpPr>
        <p:spPr>
          <a:xfrm>
            <a:off x="235077" y="78615"/>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US" dirty="0"/>
          </a:p>
        </p:txBody>
      </p:sp>
      <p:sp>
        <p:nvSpPr>
          <p:cNvPr id="6" name="Title 1">
            <a:extLst>
              <a:ext uri="{FF2B5EF4-FFF2-40B4-BE49-F238E27FC236}">
                <a16:creationId xmlns:a16="http://schemas.microsoft.com/office/drawing/2014/main" id="{2DD0B110-F62F-C46B-6124-9B3599D491F6}"/>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GDP – Life expectancy correlation</a:t>
            </a:r>
          </a:p>
        </p:txBody>
      </p:sp>
    </p:spTree>
    <p:extLst>
      <p:ext uri="{BB962C8B-B14F-4D97-AF65-F5344CB8AC3E}">
        <p14:creationId xmlns:p14="http://schemas.microsoft.com/office/powerpoint/2010/main" val="3348192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r>
              <a:rPr lang="en-US" sz="2700" b="1" dirty="0">
                <a:effectLst/>
                <a:latin typeface="Calibri" panose="020F0502020204030204" pitchFamily="34" charset="0"/>
                <a:ea typeface="Calibri" panose="020F0502020204030204" pitchFamily="34" charset="0"/>
                <a:cs typeface="Times New Roman" panose="02020603050405020304" pitchFamily="18" charset="0"/>
              </a:rPr>
              <a:t>Overview of GDP per capita – life expectancy correlation:</a:t>
            </a:r>
          </a:p>
          <a:p>
            <a:pPr marL="38100" indent="0">
              <a:buNone/>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38100" indent="0">
              <a:buNone/>
            </a:pPr>
            <a:r>
              <a:rPr lang="en-US" dirty="0">
                <a:effectLst/>
                <a:latin typeface="Calibri" panose="020F0502020204030204" pitchFamily="34" charset="0"/>
                <a:ea typeface="Calibri" panose="020F0502020204030204" pitchFamily="34" charset="0"/>
                <a:cs typeface="Times New Roman" panose="02020603050405020304" pitchFamily="18" charset="0"/>
              </a:rPr>
              <a:t>In general, for all countries listed in the dataset, there is a strong correlation between GDP per capita and life expectancy. Countries with high GDP tend to have high life expectancy. </a:t>
            </a:r>
            <a:endParaRPr lang="en-US" b="1" dirty="0">
              <a:effectLst/>
              <a:latin typeface="Calibri" panose="020F0502020204030204" pitchFamily="34" charset="0"/>
              <a:ea typeface="Calibri" panose="020F0502020204030204" pitchFamily="34" charset="0"/>
              <a:cs typeface="Times New Roman" panose="02020603050405020304" pitchFamily="18" charset="0"/>
            </a:endParaRPr>
          </a:p>
          <a:p>
            <a:pPr marL="38100" indent="0">
              <a:buNone/>
            </a:pPr>
            <a:endParaRPr lang="en-US" b="1" dirty="0"/>
          </a:p>
        </p:txBody>
      </p:sp>
      <p:sp>
        <p:nvSpPr>
          <p:cNvPr id="4" name="Title 1">
            <a:extLst>
              <a:ext uri="{FF2B5EF4-FFF2-40B4-BE49-F238E27FC236}">
                <a16:creationId xmlns:a16="http://schemas.microsoft.com/office/drawing/2014/main" id="{716972E8-EBE7-0D13-F744-61475BA0F704}"/>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GDP – Life expectancy correlation</a:t>
            </a:r>
          </a:p>
        </p:txBody>
      </p:sp>
    </p:spTree>
    <p:extLst>
      <p:ext uri="{BB962C8B-B14F-4D97-AF65-F5344CB8AC3E}">
        <p14:creationId xmlns:p14="http://schemas.microsoft.com/office/powerpoint/2010/main" val="844498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r>
              <a:rPr lang="en-US" b="1" kern="100" dirty="0">
                <a:effectLst/>
                <a:latin typeface="+mn-lt"/>
                <a:ea typeface="Lato" panose="020F0502020204030203" pitchFamily="34" charset="0"/>
                <a:cs typeface="Lato" panose="020F0502020204030203" pitchFamily="34" charset="0"/>
              </a:rPr>
              <a:t>GDP per capita – Life expectancy correlation for developed countries</a:t>
            </a:r>
          </a:p>
          <a:p>
            <a:pPr marL="38100" indent="0">
              <a:buNone/>
            </a:pPr>
            <a:endParaRPr lang="en-US" sz="2700" b="1" dirty="0"/>
          </a:p>
        </p:txBody>
      </p:sp>
      <p:pic>
        <p:nvPicPr>
          <p:cNvPr id="5" name="Picture 4">
            <a:extLst>
              <a:ext uri="{FF2B5EF4-FFF2-40B4-BE49-F238E27FC236}">
                <a16:creationId xmlns:a16="http://schemas.microsoft.com/office/drawing/2014/main" id="{08088199-9349-86C6-C903-52548AF3AF33}"/>
              </a:ext>
            </a:extLst>
          </p:cNvPr>
          <p:cNvPicPr>
            <a:picLocks noChangeAspect="1"/>
          </p:cNvPicPr>
          <p:nvPr/>
        </p:nvPicPr>
        <p:blipFill>
          <a:blip r:embed="rId2"/>
          <a:stretch>
            <a:fillRect/>
          </a:stretch>
        </p:blipFill>
        <p:spPr>
          <a:xfrm>
            <a:off x="1492588" y="2116054"/>
            <a:ext cx="6158825" cy="3162320"/>
          </a:xfrm>
          <a:prstGeom prst="rect">
            <a:avLst/>
          </a:prstGeom>
          <a:ln w="3175">
            <a:solidFill>
              <a:schemeClr val="tx1"/>
            </a:solidFill>
          </a:ln>
        </p:spPr>
      </p:pic>
      <p:sp>
        <p:nvSpPr>
          <p:cNvPr id="4" name="Title 1">
            <a:extLst>
              <a:ext uri="{FF2B5EF4-FFF2-40B4-BE49-F238E27FC236}">
                <a16:creationId xmlns:a16="http://schemas.microsoft.com/office/drawing/2014/main" id="{B5F4E2AC-5A91-3A3C-BA36-AD6C84830A3F}"/>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GDP – Life expectancy correlation</a:t>
            </a:r>
          </a:p>
        </p:txBody>
      </p:sp>
    </p:spTree>
    <p:extLst>
      <p:ext uri="{BB962C8B-B14F-4D97-AF65-F5344CB8AC3E}">
        <p14:creationId xmlns:p14="http://schemas.microsoft.com/office/powerpoint/2010/main" val="3630420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r>
              <a:rPr lang="en-US" b="1" kern="100" dirty="0">
                <a:effectLst/>
                <a:latin typeface="+mn-lt"/>
                <a:ea typeface="Lato" panose="020F0502020204030203" pitchFamily="34" charset="0"/>
                <a:cs typeface="Lato" panose="020F0502020204030203" pitchFamily="34" charset="0"/>
              </a:rPr>
              <a:t>GDP per capita – Life expectancy correlation for developed countries</a:t>
            </a:r>
          </a:p>
          <a:p>
            <a:r>
              <a:rPr lang="en-US" sz="2400" kern="100" dirty="0">
                <a:latin typeface="Calibri" panose="020F0502020204030204" pitchFamily="34" charset="0"/>
                <a:ea typeface="Calibri" panose="020F0502020204030204" pitchFamily="34" charset="0"/>
                <a:cs typeface="Times New Roman" panose="02020603050405020304" pitchFamily="18" charset="0"/>
              </a:rPr>
              <a:t>T</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here are a lot of countries with high GDP per capita, whose numbers could go up to over 100k USD. </a:t>
            </a:r>
          </a:p>
          <a:p>
            <a:r>
              <a:rPr lang="en-US" sz="2400" kern="100" dirty="0">
                <a:effectLst/>
                <a:latin typeface="Calibri" panose="020F0502020204030204" pitchFamily="34" charset="0"/>
                <a:ea typeface="Calibri" panose="020F0502020204030204" pitchFamily="34" charset="0"/>
                <a:cs typeface="Times New Roman" panose="02020603050405020304" pitchFamily="18" charset="0"/>
              </a:rPr>
              <a:t>With regards to life expectancy, these countries are also among the highest at over 80 years of age. </a:t>
            </a:r>
          </a:p>
          <a:p>
            <a:r>
              <a:rPr lang="en-US" sz="2400" kern="100" dirty="0">
                <a:effectLst/>
                <a:latin typeface="Calibri" panose="020F0502020204030204" pitchFamily="34" charset="0"/>
                <a:ea typeface="Calibri" panose="020F0502020204030204" pitchFamily="34" charset="0"/>
                <a:cs typeface="Times New Roman" panose="02020603050405020304" pitchFamily="18" charset="0"/>
              </a:rPr>
              <a:t>However, among the 0 to 20k GDP range there are still a lot of countries with high age expectancy due to the fact that they have high expenditure on health, a significant characteristic of developed countries.</a:t>
            </a:r>
          </a:p>
          <a:p>
            <a:pPr marL="38100" indent="0">
              <a:buNone/>
            </a:pPr>
            <a:endParaRPr lang="en-US" sz="2700" b="1" dirty="0"/>
          </a:p>
        </p:txBody>
      </p:sp>
      <p:sp>
        <p:nvSpPr>
          <p:cNvPr id="6" name="Title 1">
            <a:extLst>
              <a:ext uri="{FF2B5EF4-FFF2-40B4-BE49-F238E27FC236}">
                <a16:creationId xmlns:a16="http://schemas.microsoft.com/office/drawing/2014/main" id="{3ED08B79-80EC-343F-FC45-B3DF01392004}"/>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GDP – Life expectancy correlation</a:t>
            </a:r>
          </a:p>
        </p:txBody>
      </p:sp>
    </p:spTree>
    <p:extLst>
      <p:ext uri="{BB962C8B-B14F-4D97-AF65-F5344CB8AC3E}">
        <p14:creationId xmlns:p14="http://schemas.microsoft.com/office/powerpoint/2010/main" val="47081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r>
              <a:rPr lang="en-US" b="1" kern="100" dirty="0">
                <a:effectLst/>
                <a:latin typeface="+mn-lt"/>
                <a:ea typeface="Lato" panose="020F0502020204030203" pitchFamily="34" charset="0"/>
                <a:cs typeface="Lato" panose="020F0502020204030203" pitchFamily="34" charset="0"/>
              </a:rPr>
              <a:t>GDP per capita – Life expectancy correlation for developing countries</a:t>
            </a:r>
          </a:p>
          <a:p>
            <a:pPr marL="38100" indent="0">
              <a:buNone/>
            </a:pPr>
            <a:endParaRPr lang="en-US" sz="2700" b="1" dirty="0"/>
          </a:p>
        </p:txBody>
      </p:sp>
      <p:pic>
        <p:nvPicPr>
          <p:cNvPr id="4" name="Picture 3" descr="A screen shot of a graph&#10;&#10;Description automatically generated">
            <a:extLst>
              <a:ext uri="{FF2B5EF4-FFF2-40B4-BE49-F238E27FC236}">
                <a16:creationId xmlns:a16="http://schemas.microsoft.com/office/drawing/2014/main" id="{0CBC5029-2831-816E-BB49-26FC46C86BE9}"/>
              </a:ext>
            </a:extLst>
          </p:cNvPr>
          <p:cNvPicPr>
            <a:picLocks noChangeAspect="1"/>
          </p:cNvPicPr>
          <p:nvPr/>
        </p:nvPicPr>
        <p:blipFill>
          <a:blip r:embed="rId2"/>
          <a:stretch>
            <a:fillRect/>
          </a:stretch>
        </p:blipFill>
        <p:spPr>
          <a:xfrm>
            <a:off x="1473740" y="2189564"/>
            <a:ext cx="5779446" cy="2967524"/>
          </a:xfrm>
          <a:prstGeom prst="rect">
            <a:avLst/>
          </a:prstGeom>
          <a:ln w="3175">
            <a:solidFill>
              <a:schemeClr val="tx1"/>
            </a:solidFill>
          </a:ln>
        </p:spPr>
      </p:pic>
      <p:sp>
        <p:nvSpPr>
          <p:cNvPr id="5" name="Title 1">
            <a:extLst>
              <a:ext uri="{FF2B5EF4-FFF2-40B4-BE49-F238E27FC236}">
                <a16:creationId xmlns:a16="http://schemas.microsoft.com/office/drawing/2014/main" id="{A9A5216B-C7DB-5D14-7D60-7851B91C800D}"/>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GDP – Life expectancy correlation</a:t>
            </a:r>
          </a:p>
        </p:txBody>
      </p:sp>
    </p:spTree>
    <p:extLst>
      <p:ext uri="{BB962C8B-B14F-4D97-AF65-F5344CB8AC3E}">
        <p14:creationId xmlns:p14="http://schemas.microsoft.com/office/powerpoint/2010/main" val="40229699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r>
              <a:rPr lang="en-US" b="1" kern="100" dirty="0">
                <a:effectLst/>
                <a:latin typeface="+mn-lt"/>
                <a:ea typeface="Lato" panose="020F0502020204030203" pitchFamily="34" charset="0"/>
                <a:cs typeface="Lato" panose="020F0502020204030203" pitchFamily="34" charset="0"/>
              </a:rPr>
              <a:t>GDP per capita – Life expectancy correlation for developing countries</a:t>
            </a:r>
          </a:p>
          <a:p>
            <a:r>
              <a:rPr lang="en-US" dirty="0">
                <a:latin typeface="Lato" panose="020F0502020204030203" pitchFamily="34" charset="0"/>
                <a:ea typeface="Lato" panose="020F0502020204030203" pitchFamily="34" charset="0"/>
                <a:cs typeface="Lato" panose="020F0502020204030203" pitchFamily="34" charset="0"/>
              </a:rPr>
              <a:t>T</a:t>
            </a:r>
            <a:r>
              <a:rPr lang="en-US" dirty="0">
                <a:effectLst/>
                <a:latin typeface="Lato" panose="020F0502020204030203" pitchFamily="34" charset="0"/>
                <a:ea typeface="Lato" panose="020F0502020204030203" pitchFamily="34" charset="0"/>
                <a:cs typeface="Lato" panose="020F0502020204030203" pitchFamily="34" charset="0"/>
              </a:rPr>
              <a:t>he GDP per capita isn’t as high as the number of developed countries, as the highest only reaches over 50K USD.</a:t>
            </a:r>
          </a:p>
          <a:p>
            <a:r>
              <a:rPr lang="en-US" dirty="0">
                <a:effectLst/>
                <a:latin typeface="Lato" panose="020F0502020204030203" pitchFamily="34" charset="0"/>
                <a:ea typeface="Lato" panose="020F0502020204030203" pitchFamily="34" charset="0"/>
                <a:cs typeface="Lato" panose="020F0502020204030203" pitchFamily="34" charset="0"/>
              </a:rPr>
              <a:t>However, they share the same characteristics as the high life expectancy strongly correlated with high GDP per capita. </a:t>
            </a:r>
          </a:p>
          <a:p>
            <a:r>
              <a:rPr lang="en-US" dirty="0">
                <a:effectLst/>
                <a:latin typeface="Lato" panose="020F0502020204030203" pitchFamily="34" charset="0"/>
                <a:ea typeface="Lato" panose="020F0502020204030203" pitchFamily="34" charset="0"/>
                <a:cs typeface="Lato" panose="020F0502020204030203" pitchFamily="34" charset="0"/>
              </a:rPr>
              <a:t>As expected of developing countries with low GDP per capita, the duration of a person living in these countries’ life are among the lowest with some could go even below 50 years of age</a:t>
            </a:r>
            <a:endParaRPr lang="en-US" b="1" dirty="0">
              <a:latin typeface="Lato" panose="020F0502020204030203" pitchFamily="34" charset="0"/>
              <a:ea typeface="Lato" panose="020F0502020204030203" pitchFamily="34" charset="0"/>
              <a:cs typeface="Lato" panose="020F0502020204030203" pitchFamily="34" charset="0"/>
            </a:endParaRP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GDP – Life expectancy correlation</a:t>
            </a:r>
          </a:p>
        </p:txBody>
      </p:sp>
    </p:spTree>
    <p:extLst>
      <p:ext uri="{BB962C8B-B14F-4D97-AF65-F5344CB8AC3E}">
        <p14:creationId xmlns:p14="http://schemas.microsoft.com/office/powerpoint/2010/main" val="39362294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Switzerland holds the top spot in average GDP per capita at approximately 573,629 USD, demonstrating a notable deviation from its counterparts. Luxembourg follows closely behind at 532,570 USD per capita, with Qatar securing the third position at 407,484 USD per capita. In the same top 5 ranking, the Netherlands and Australia exhibit close values, standing at 349,647 and 346,375 USD per capita, respectively.</a:t>
            </a: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General overview for GDP and life expectancy</a:t>
            </a:r>
          </a:p>
        </p:txBody>
      </p:sp>
      <p:pic>
        <p:nvPicPr>
          <p:cNvPr id="3074" name="Picture 2">
            <a:extLst>
              <a:ext uri="{FF2B5EF4-FFF2-40B4-BE49-F238E27FC236}">
                <a16:creationId xmlns:a16="http://schemas.microsoft.com/office/drawing/2014/main" id="{DADED407-D7EE-8821-CF15-B1F6C27BFF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0898" y="1220725"/>
            <a:ext cx="8001951" cy="2208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34650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  The top 5 countries with the highest average life expectancy from 2000 to 2015 are Japan (82.54 years), Sweden (82.52), Iceland (82.44), Switzerland (82.33), and France (82.22). Upon analysis, it's evident that, in general, developed nations tend to have higher average life expectancies compared to developing countries. Notably, within the top 5, France is classified as a developing country based on data from 2000-2015.</a:t>
            </a: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General overview for GDP and life expectancy</a:t>
            </a:r>
          </a:p>
        </p:txBody>
      </p:sp>
      <p:pic>
        <p:nvPicPr>
          <p:cNvPr id="4098" name="Picture 2">
            <a:extLst>
              <a:ext uri="{FF2B5EF4-FFF2-40B4-BE49-F238E27FC236}">
                <a16:creationId xmlns:a16="http://schemas.microsoft.com/office/drawing/2014/main" id="{F7E23FD1-00EB-975E-035D-4F0BA72154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0328" y="963168"/>
            <a:ext cx="7710988" cy="23607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65539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67FB4AA9-E9AF-4CE0-A0DC-99D7952890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13012" y="398419"/>
            <a:ext cx="2037225" cy="611594"/>
          </a:xfrm>
          <a:prstGeom prst="rect">
            <a:avLst/>
          </a:prstGeom>
        </p:spPr>
      </p:pic>
      <p:sp>
        <p:nvSpPr>
          <p:cNvPr id="11" name="Title 6">
            <a:extLst>
              <a:ext uri="{FF2B5EF4-FFF2-40B4-BE49-F238E27FC236}">
                <a16:creationId xmlns:a16="http://schemas.microsoft.com/office/drawing/2014/main" id="{FF8BDF70-CFA6-4031-86B7-31F910D8115D}"/>
              </a:ext>
            </a:extLst>
          </p:cNvPr>
          <p:cNvSpPr txBox="1">
            <a:spLocks/>
          </p:cNvSpPr>
          <p:nvPr/>
        </p:nvSpPr>
        <p:spPr>
          <a:xfrm>
            <a:off x="192509" y="2598003"/>
            <a:ext cx="8625169" cy="830997"/>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000" dirty="0"/>
              <a:t>Life Expectancy Analysis</a:t>
            </a:r>
          </a:p>
        </p:txBody>
      </p:sp>
      <p:sp>
        <p:nvSpPr>
          <p:cNvPr id="12" name="Title 6">
            <a:extLst>
              <a:ext uri="{FF2B5EF4-FFF2-40B4-BE49-F238E27FC236}">
                <a16:creationId xmlns:a16="http://schemas.microsoft.com/office/drawing/2014/main" id="{A4ACF486-B7D8-4A5A-B633-83527A2F99E2}"/>
              </a:ext>
            </a:extLst>
          </p:cNvPr>
          <p:cNvSpPr txBox="1">
            <a:spLocks/>
          </p:cNvSpPr>
          <p:nvPr/>
        </p:nvSpPr>
        <p:spPr>
          <a:xfrm>
            <a:off x="192509" y="4029633"/>
            <a:ext cx="3580490" cy="848793"/>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sz="2800" b="0" dirty="0"/>
          </a:p>
        </p:txBody>
      </p:sp>
      <p:sp>
        <p:nvSpPr>
          <p:cNvPr id="3" name="TextBox 2">
            <a:extLst>
              <a:ext uri="{FF2B5EF4-FFF2-40B4-BE49-F238E27FC236}">
                <a16:creationId xmlns:a16="http://schemas.microsoft.com/office/drawing/2014/main" id="{1920F5E8-FD23-EA22-1ED4-E1D62E575535}"/>
              </a:ext>
            </a:extLst>
          </p:cNvPr>
          <p:cNvSpPr txBox="1"/>
          <p:nvPr/>
        </p:nvSpPr>
        <p:spPr>
          <a:xfrm>
            <a:off x="315737" y="3429468"/>
            <a:ext cx="8755052" cy="1938992"/>
          </a:xfrm>
          <a:prstGeom prst="rect">
            <a:avLst/>
          </a:prstGeom>
          <a:noFill/>
        </p:spPr>
        <p:txBody>
          <a:bodyPr wrap="square">
            <a:spAutoFit/>
          </a:bodyPr>
          <a:lstStyle/>
          <a:p>
            <a:r>
              <a:rPr lang="en-US" sz="2400" dirty="0"/>
              <a:t>Group 19: Nguyen Quang Minh</a:t>
            </a:r>
          </a:p>
          <a:p>
            <a:r>
              <a:rPr lang="en-US" sz="2400" dirty="0"/>
              <a:t>                   Ly </a:t>
            </a:r>
            <a:r>
              <a:rPr lang="en-US" sz="2400" dirty="0" err="1"/>
              <a:t>Nhat</a:t>
            </a:r>
            <a:r>
              <a:rPr lang="en-US" sz="2400" dirty="0"/>
              <a:t> Nam</a:t>
            </a:r>
          </a:p>
          <a:p>
            <a:r>
              <a:rPr lang="en-US" sz="2400" dirty="0"/>
              <a:t>                   Luong Hoang Anh</a:t>
            </a:r>
          </a:p>
          <a:p>
            <a:r>
              <a:rPr lang="en-US" sz="2400" dirty="0"/>
              <a:t>                   Le Van Hoang</a:t>
            </a:r>
          </a:p>
          <a:p>
            <a:r>
              <a:rPr lang="en-US" sz="2400" dirty="0"/>
              <a:t>Supervisor: Dr. Nguyen Binh Minh</a:t>
            </a:r>
          </a:p>
        </p:txBody>
      </p:sp>
    </p:spTree>
    <p:extLst>
      <p:ext uri="{BB962C8B-B14F-4D97-AF65-F5344CB8AC3E}">
        <p14:creationId xmlns:p14="http://schemas.microsoft.com/office/powerpoint/2010/main" val="7431729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 The line chart for average GDP from 2000 to 2015 reveals a slight overall increase, with notable fluctuations during the interim period. The GDP steadily climbed from 2000 to 2008, peaking at approximately 9040 USD per capita. However, post-2008 saw a sharp decline to the lowest value of 6019 USD per capita by 2015.</a:t>
            </a:r>
          </a:p>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In contrast, the median GDP value displays more stable fluctuations, reaching its lowest point of around 534 USD per capita in 2000 and reaching a zenith of 2423 USD per capita in 2012.</a:t>
            </a: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General overview for GDP and life expectancy</a:t>
            </a:r>
          </a:p>
        </p:txBody>
      </p:sp>
      <p:pic>
        <p:nvPicPr>
          <p:cNvPr id="5122" name="Picture 2">
            <a:extLst>
              <a:ext uri="{FF2B5EF4-FFF2-40B4-BE49-F238E27FC236}">
                <a16:creationId xmlns:a16="http://schemas.microsoft.com/office/drawing/2014/main" id="{736EC8C2-D601-934E-5B46-05606EA7CB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3192" y="963167"/>
            <a:ext cx="4591580" cy="2551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07559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Unlike the GDP line chart, life expectancy shows a consistent upward trend with only a slight dip in 2003. Examining the chart, we observe a significant increase from 2000 to 2015, with the average life expectancy rising from 67 to nearly 72 years. Similarly, the median value increased from 71 to 74 years. This underscores a notable enhancement in life development over the specified period.</a:t>
            </a: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General overview for GDP and life expectancy</a:t>
            </a:r>
          </a:p>
        </p:txBody>
      </p:sp>
      <p:pic>
        <p:nvPicPr>
          <p:cNvPr id="6146" name="Picture 2">
            <a:extLst>
              <a:ext uri="{FF2B5EF4-FFF2-40B4-BE49-F238E27FC236}">
                <a16:creationId xmlns:a16="http://schemas.microsoft.com/office/drawing/2014/main" id="{A25D2A3E-3E39-2376-2FAC-968AE40912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38977" y="963168"/>
            <a:ext cx="4066046" cy="26074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07339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The pie chart on the left shows that developed countries have a significantly higher average GDP compared to developing countries.</a:t>
            </a: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General overview for GDP and life expectancy</a:t>
            </a:r>
          </a:p>
        </p:txBody>
      </p:sp>
      <p:pic>
        <p:nvPicPr>
          <p:cNvPr id="7172" name="Picture 4">
            <a:extLst>
              <a:ext uri="{FF2B5EF4-FFF2-40B4-BE49-F238E27FC236}">
                <a16:creationId xmlns:a16="http://schemas.microsoft.com/office/drawing/2014/main" id="{AC4315DA-547E-1EBF-0BB5-78ECAE8F32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7852" y="1157859"/>
            <a:ext cx="5943600" cy="2371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42262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The pie chart on the right presents data on average life expectancy. Although developed countries still hold an edge, the disparity is less pronounced compared to GDP. The blue slice representing developed countries accounts for about 45.87%(67 years) of the average life expectancy, while the dark blue slice for developing countries makes up roughly 54.13% (79years) .</a:t>
            </a:r>
          </a:p>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-&gt; This translates to a difference of about 12 years between the two groups.</a:t>
            </a: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General overview for GDP and life expectancy</a:t>
            </a:r>
          </a:p>
        </p:txBody>
      </p:sp>
      <p:pic>
        <p:nvPicPr>
          <p:cNvPr id="8194" name="Picture 2">
            <a:extLst>
              <a:ext uri="{FF2B5EF4-FFF2-40B4-BE49-F238E27FC236}">
                <a16:creationId xmlns:a16="http://schemas.microsoft.com/office/drawing/2014/main" id="{238DF2A1-26CE-57D1-B132-9B845AAE5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074" y="1209675"/>
            <a:ext cx="5943600" cy="2219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21987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r>
              <a:rPr lang="en-US" sz="1800" b="1" i="0" u="none" strike="noStrike" dirty="0">
                <a:solidFill>
                  <a:srgbClr val="000000"/>
                </a:solidFill>
                <a:effectLst/>
                <a:latin typeface="Arial MT"/>
              </a:rPr>
              <a:t>World map showing the average value of GDP and life expectancy of countries around the world (2000-2015):</a:t>
            </a:r>
            <a:endParaRPr lang="en-US" sz="2000" dirty="0">
              <a:latin typeface="Lato" panose="020F0502020204030203" pitchFamily="34" charset="0"/>
              <a:ea typeface="Lato" panose="020F0502020204030203" pitchFamily="34" charset="0"/>
              <a:cs typeface="Lato" panose="020F0502020204030203" pitchFamily="34" charset="0"/>
            </a:endParaRP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General overview for GDP and life expectancy</a:t>
            </a:r>
          </a:p>
        </p:txBody>
      </p:sp>
      <p:pic>
        <p:nvPicPr>
          <p:cNvPr id="9218" name="Picture 2">
            <a:extLst>
              <a:ext uri="{FF2B5EF4-FFF2-40B4-BE49-F238E27FC236}">
                <a16:creationId xmlns:a16="http://schemas.microsoft.com/office/drawing/2014/main" id="{D5D68205-E4BC-8BA9-EB86-F06FB7F11D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074" y="1668618"/>
            <a:ext cx="5943600" cy="4352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78538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CF9C7-B6F1-AA8F-104E-D415F0504A44}"/>
              </a:ext>
            </a:extLst>
          </p:cNvPr>
          <p:cNvSpPr>
            <a:spLocks noGrp="1"/>
          </p:cNvSpPr>
          <p:nvPr>
            <p:ph type="title"/>
          </p:nvPr>
        </p:nvSpPr>
        <p:spPr>
          <a:xfrm>
            <a:off x="235077" y="1220726"/>
            <a:ext cx="8673846" cy="34289"/>
          </a:xfrm>
        </p:spPr>
        <p:txBody>
          <a:bodyPr>
            <a:normAutofit fontScale="90000"/>
          </a:bodyPr>
          <a:lstStyle/>
          <a:p>
            <a:r>
              <a:rPr lang="en-US" sz="2025" kern="100" dirty="0">
                <a:effectLst/>
                <a:latin typeface="Lato" panose="020F0502020204030203" pitchFamily="34" charset="0"/>
                <a:ea typeface="Lato" panose="020F0502020204030203" pitchFamily="34" charset="0"/>
                <a:cs typeface="Lato" panose="020F0502020204030203" pitchFamily="34" charset="0"/>
              </a:rPr>
              <a:t>GDP – Life expectancy correlation</a:t>
            </a:r>
            <a:br>
              <a:rPr lang="en-US" sz="135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a:xfrm>
            <a:off x="234951" y="963167"/>
            <a:ext cx="6309150" cy="5601235"/>
          </a:xfrm>
        </p:spPr>
        <p:txBody>
          <a:bodyPr>
            <a:normAutofit fontScale="92500" lnSpcReduction="20000"/>
          </a:bodyPr>
          <a:lstStyle/>
          <a:p>
            <a:pPr marL="495300" indent="-457200">
              <a:buAutoNum type="arabicPeriod"/>
            </a:pPr>
            <a:r>
              <a:rPr lang="en-US" sz="2000" dirty="0">
                <a:latin typeface="Lato" panose="020F0502020204030203" pitchFamily="34" charset="0"/>
                <a:ea typeface="Lato" panose="020F0502020204030203" pitchFamily="34" charset="0"/>
                <a:cs typeface="Lato" panose="020F0502020204030203" pitchFamily="34" charset="0"/>
              </a:rPr>
              <a:t>Overview</a:t>
            </a: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a:p>
            <a:pPr rtl="0">
              <a:lnSpc>
                <a:spcPct val="150000"/>
              </a:lnSpc>
              <a:spcBef>
                <a:spcPts val="0"/>
              </a:spcBef>
              <a:spcAft>
                <a:spcPts val="0"/>
              </a:spcAft>
            </a:pPr>
            <a:r>
              <a:rPr lang="en-US" sz="1400" dirty="0">
                <a:solidFill>
                  <a:srgbClr val="000000"/>
                </a:solidFill>
                <a:latin typeface="Arial MT"/>
              </a:rPr>
              <a:t>L</a:t>
            </a:r>
            <a:r>
              <a:rPr lang="en-US" sz="1400" b="0" i="0" u="none" strike="noStrike" dirty="0">
                <a:solidFill>
                  <a:srgbClr val="000000"/>
                </a:solidFill>
                <a:effectLst/>
                <a:latin typeface="Arial MT"/>
              </a:rPr>
              <a:t>ife expectancy labels</a:t>
            </a:r>
          </a:p>
          <a:p>
            <a:pPr marL="400050" lvl="1" indent="0">
              <a:lnSpc>
                <a:spcPct val="150000"/>
              </a:lnSpc>
              <a:spcBef>
                <a:spcPts val="0"/>
              </a:spcBef>
              <a:buNone/>
            </a:pPr>
            <a:r>
              <a:rPr lang="en-US" sz="1400" b="0" i="0" u="none" strike="noStrike" dirty="0">
                <a:solidFill>
                  <a:srgbClr val="000000"/>
                </a:solidFill>
                <a:effectLst/>
                <a:latin typeface="Arial MT"/>
              </a:rPr>
              <a:t>+ High life expectancy (&gt; 70 years) -&gt; both the developed and </a:t>
            </a:r>
            <a:r>
              <a:rPr lang="en-US" sz="1400" dirty="0">
                <a:solidFill>
                  <a:srgbClr val="000000"/>
                </a:solidFill>
                <a:latin typeface="Arial MT"/>
              </a:rPr>
              <a:t>developing </a:t>
            </a:r>
            <a:r>
              <a:rPr lang="en-US" sz="1400" b="0" i="0" u="none" strike="noStrike" dirty="0">
                <a:solidFill>
                  <a:srgbClr val="000000"/>
                </a:solidFill>
                <a:effectLst/>
                <a:latin typeface="Arial MT"/>
              </a:rPr>
              <a:t>countries</a:t>
            </a:r>
          </a:p>
          <a:p>
            <a:pPr marL="400050" lvl="1" indent="0">
              <a:lnSpc>
                <a:spcPct val="150000"/>
              </a:lnSpc>
              <a:spcBef>
                <a:spcPts val="0"/>
              </a:spcBef>
              <a:buNone/>
            </a:pPr>
            <a:r>
              <a:rPr lang="en-US" sz="1400" b="0" i="0" u="none" strike="noStrike" dirty="0">
                <a:solidFill>
                  <a:srgbClr val="000000"/>
                </a:solidFill>
                <a:effectLst/>
                <a:latin typeface="Arial MT"/>
              </a:rPr>
              <a:t>+ Middle life expectancy (70-50 year) -&gt; only the developing countries</a:t>
            </a:r>
          </a:p>
          <a:p>
            <a:pPr marL="400050" lvl="1" indent="0">
              <a:lnSpc>
                <a:spcPct val="150000"/>
              </a:lnSpc>
              <a:spcBef>
                <a:spcPts val="0"/>
              </a:spcBef>
              <a:buNone/>
            </a:pPr>
            <a:r>
              <a:rPr lang="en-US" sz="1400" b="0" i="0" u="none" strike="noStrike" dirty="0">
                <a:solidFill>
                  <a:srgbClr val="000000"/>
                </a:solidFill>
                <a:effectLst/>
                <a:latin typeface="Arial MT"/>
              </a:rPr>
              <a:t>+ Low life expectancy ( &lt; 50 year) -&gt; only the developing countries</a:t>
            </a:r>
          </a:p>
          <a:p>
            <a:pPr marL="400050" lvl="1" indent="0">
              <a:spcBef>
                <a:spcPts val="0"/>
              </a:spcBef>
              <a:buNone/>
            </a:pPr>
            <a:endParaRPr lang="en-US" sz="1400" b="0" dirty="0">
              <a:effectLst/>
            </a:endParaRPr>
          </a:p>
          <a:p>
            <a:pPr rtl="0">
              <a:lnSpc>
                <a:spcPct val="150000"/>
              </a:lnSpc>
              <a:spcBef>
                <a:spcPts val="0"/>
              </a:spcBef>
              <a:spcAft>
                <a:spcPts val="0"/>
              </a:spcAft>
            </a:pPr>
            <a:r>
              <a:rPr lang="en-US" sz="1400" dirty="0">
                <a:solidFill>
                  <a:srgbClr val="000000"/>
                </a:solidFill>
                <a:latin typeface="Arial MT"/>
              </a:rPr>
              <a:t>I</a:t>
            </a:r>
            <a:r>
              <a:rPr lang="en-US" sz="1400" b="0" i="0" u="none" strike="noStrike" dirty="0">
                <a:solidFill>
                  <a:srgbClr val="000000"/>
                </a:solidFill>
                <a:effectLst/>
                <a:latin typeface="Arial MT"/>
              </a:rPr>
              <a:t>nfluent Feature on life expectancy </a:t>
            </a:r>
          </a:p>
          <a:p>
            <a:pPr marL="400050" lvl="1" indent="0">
              <a:lnSpc>
                <a:spcPct val="150000"/>
              </a:lnSpc>
              <a:spcBef>
                <a:spcPts val="0"/>
              </a:spcBef>
              <a:buNone/>
            </a:pPr>
            <a:r>
              <a:rPr lang="en-US" sz="1400" b="0" i="0" u="none" strike="noStrike" dirty="0">
                <a:solidFill>
                  <a:srgbClr val="000000"/>
                </a:solidFill>
                <a:effectLst/>
                <a:latin typeface="Arial MT"/>
              </a:rPr>
              <a:t>+ Alcohol: recorded per capita (15+) consumption (in liters of pure alcohol)</a:t>
            </a:r>
          </a:p>
          <a:p>
            <a:pPr marL="400050" lvl="1" indent="0">
              <a:lnSpc>
                <a:spcPct val="150000"/>
              </a:lnSpc>
              <a:spcBef>
                <a:spcPts val="0"/>
              </a:spcBef>
              <a:buNone/>
            </a:pPr>
            <a:r>
              <a:rPr lang="en-US" sz="1400" b="0" i="0" u="none" strike="noStrike" dirty="0">
                <a:solidFill>
                  <a:srgbClr val="000000"/>
                </a:solidFill>
                <a:effectLst/>
                <a:latin typeface="Arial MT"/>
              </a:rPr>
              <a:t>+ Schooling:  the average number of years that people in a country do their schooling</a:t>
            </a:r>
          </a:p>
          <a:p>
            <a:pPr marL="400050" lvl="1" indent="0">
              <a:lnSpc>
                <a:spcPct val="150000"/>
              </a:lnSpc>
              <a:spcBef>
                <a:spcPts val="0"/>
              </a:spcBef>
              <a:buNone/>
            </a:pPr>
            <a:r>
              <a:rPr lang="en-US" sz="1400" b="0" i="0" u="none" strike="noStrike" dirty="0">
                <a:solidFill>
                  <a:srgbClr val="000000"/>
                </a:solidFill>
                <a:effectLst/>
                <a:latin typeface="Arial MT"/>
              </a:rPr>
              <a:t>+ Total expenditure:  general government expenditure on health as a percentage of total government expenditure (%)</a:t>
            </a:r>
          </a:p>
          <a:p>
            <a:pPr marL="400050" lvl="1" indent="0">
              <a:lnSpc>
                <a:spcPct val="150000"/>
              </a:lnSpc>
              <a:spcBef>
                <a:spcPts val="0"/>
              </a:spcBef>
              <a:buNone/>
            </a:pPr>
            <a:r>
              <a:rPr lang="en-US" sz="1400" b="0" i="0" u="none" strike="noStrike" dirty="0">
                <a:solidFill>
                  <a:srgbClr val="000000"/>
                </a:solidFill>
                <a:effectLst/>
                <a:latin typeface="Arial MT"/>
              </a:rPr>
              <a:t>+ HDI(Human Development Index) on income resource: Human Development Index in terms of income composition of resources (index ranging from 0 to 1)</a:t>
            </a:r>
          </a:p>
          <a:p>
            <a:pPr marL="400050" lvl="1" indent="0">
              <a:lnSpc>
                <a:spcPct val="150000"/>
              </a:lnSpc>
              <a:spcBef>
                <a:spcPts val="0"/>
              </a:spcBef>
              <a:buNone/>
            </a:pPr>
            <a:r>
              <a:rPr lang="en-US" sz="1400" dirty="0">
                <a:solidFill>
                  <a:srgbClr val="000000"/>
                </a:solidFill>
                <a:latin typeface="Arial MT"/>
              </a:rPr>
              <a:t>+ </a:t>
            </a:r>
            <a:r>
              <a:rPr lang="en-US" sz="1400" b="0" i="0" u="none" strike="noStrike" dirty="0">
                <a:solidFill>
                  <a:srgbClr val="000000"/>
                </a:solidFill>
                <a:effectLst/>
                <a:latin typeface="Arial MT"/>
              </a:rPr>
              <a:t>BMI(Body mass Index): Average Body Mass Index of the entire population</a:t>
            </a:r>
          </a:p>
          <a:p>
            <a:pPr marL="400050" lvl="1" indent="0">
              <a:lnSpc>
                <a:spcPct val="150000"/>
              </a:lnSpc>
              <a:spcBef>
                <a:spcPts val="0"/>
              </a:spcBef>
              <a:buNone/>
            </a:pPr>
            <a:r>
              <a:rPr lang="en-US" sz="1400" b="0" i="0" u="none" strike="noStrike" dirty="0">
                <a:solidFill>
                  <a:srgbClr val="000000"/>
                </a:solidFill>
                <a:effectLst/>
                <a:latin typeface="Arial MT"/>
              </a:rPr>
              <a:t>+ Children deaths: number of children deaths per 1000 population</a:t>
            </a:r>
          </a:p>
          <a:p>
            <a:pPr marL="400050" lvl="1" indent="0">
              <a:lnSpc>
                <a:spcPct val="150000"/>
              </a:lnSpc>
              <a:spcBef>
                <a:spcPts val="0"/>
              </a:spcBef>
              <a:buNone/>
            </a:pPr>
            <a:r>
              <a:rPr lang="en-US" sz="1400" dirty="0">
                <a:solidFill>
                  <a:srgbClr val="000000"/>
                </a:solidFill>
                <a:latin typeface="Arial MT"/>
              </a:rPr>
              <a:t>+ V</a:t>
            </a:r>
            <a:r>
              <a:rPr lang="en-US" sz="1400" b="0" i="0" u="none" strike="noStrike" dirty="0">
                <a:solidFill>
                  <a:srgbClr val="000000"/>
                </a:solidFill>
                <a:effectLst/>
                <a:latin typeface="Arial MT"/>
              </a:rPr>
              <a:t>accination :immunization coverage among 1-year-olds (%)</a:t>
            </a:r>
          </a:p>
          <a:p>
            <a:pPr marL="400050" lvl="1" indent="0">
              <a:lnSpc>
                <a:spcPct val="150000"/>
              </a:lnSpc>
              <a:spcBef>
                <a:spcPts val="0"/>
              </a:spcBef>
              <a:buNone/>
            </a:pPr>
            <a:r>
              <a:rPr lang="en-US" sz="1400" b="0" i="0" u="none" strike="noStrike" dirty="0">
                <a:solidFill>
                  <a:srgbClr val="000000"/>
                </a:solidFill>
                <a:effectLst/>
                <a:latin typeface="Arial MT"/>
              </a:rPr>
              <a:t>+ Health expenditure percentage: expenditure on health as a percentage of Gross Domestic Product per capita(%)</a:t>
            </a:r>
            <a:endParaRPr lang="en-US" sz="1400" b="0" dirty="0">
              <a:effectLst/>
            </a:endParaRP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Life Expectancy Influence</a:t>
            </a:r>
          </a:p>
        </p:txBody>
      </p:sp>
      <p:pic>
        <p:nvPicPr>
          <p:cNvPr id="8" name="Picture 7">
            <a:extLst>
              <a:ext uri="{FF2B5EF4-FFF2-40B4-BE49-F238E27FC236}">
                <a16:creationId xmlns:a16="http://schemas.microsoft.com/office/drawing/2014/main" id="{750331D0-B341-BADE-1C5C-E21B72ED4A7E}"/>
              </a:ext>
            </a:extLst>
          </p:cNvPr>
          <p:cNvPicPr>
            <a:picLocks noChangeAspect="1"/>
          </p:cNvPicPr>
          <p:nvPr/>
        </p:nvPicPr>
        <p:blipFill>
          <a:blip r:embed="rId2"/>
          <a:stretch>
            <a:fillRect/>
          </a:stretch>
        </p:blipFill>
        <p:spPr>
          <a:xfrm>
            <a:off x="6353155" y="1052319"/>
            <a:ext cx="2790845" cy="2638444"/>
          </a:xfrm>
          <a:prstGeom prst="rect">
            <a:avLst/>
          </a:prstGeom>
        </p:spPr>
      </p:pic>
    </p:spTree>
    <p:extLst>
      <p:ext uri="{BB962C8B-B14F-4D97-AF65-F5344CB8AC3E}">
        <p14:creationId xmlns:p14="http://schemas.microsoft.com/office/powerpoint/2010/main" val="15308796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1. Alcohol and total expenditure</a:t>
            </a: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Life Expectancy Influence</a:t>
            </a:r>
          </a:p>
        </p:txBody>
      </p:sp>
      <p:sp>
        <p:nvSpPr>
          <p:cNvPr id="7" name="Title 6">
            <a:extLst>
              <a:ext uri="{FF2B5EF4-FFF2-40B4-BE49-F238E27FC236}">
                <a16:creationId xmlns:a16="http://schemas.microsoft.com/office/drawing/2014/main" id="{17592733-5ACD-2680-8C35-D15DFE7E592B}"/>
              </a:ext>
            </a:extLst>
          </p:cNvPr>
          <p:cNvSpPr>
            <a:spLocks noGrp="1"/>
          </p:cNvSpPr>
          <p:nvPr>
            <p:ph type="title"/>
          </p:nvPr>
        </p:nvSpPr>
        <p:spPr/>
        <p:txBody>
          <a:bodyPr/>
          <a:lstStyle/>
          <a:p>
            <a:endParaRPr lang="en-US" dirty="0"/>
          </a:p>
        </p:txBody>
      </p:sp>
      <p:pic>
        <p:nvPicPr>
          <p:cNvPr id="1028" name="Picture 4">
            <a:extLst>
              <a:ext uri="{FF2B5EF4-FFF2-40B4-BE49-F238E27FC236}">
                <a16:creationId xmlns:a16="http://schemas.microsoft.com/office/drawing/2014/main" id="{759A658B-53FB-123B-CAEE-6B67044AB4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9635" y="1518634"/>
            <a:ext cx="2821483" cy="243921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B52A2C0E-FBB2-2E4C-5096-58622A27C5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65802" y="1518634"/>
            <a:ext cx="2497097" cy="243921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6C545E5-B290-EFDA-AA94-652967B3D271}"/>
              </a:ext>
            </a:extLst>
          </p:cNvPr>
          <p:cNvSpPr txBox="1"/>
          <p:nvPr/>
        </p:nvSpPr>
        <p:spPr>
          <a:xfrm>
            <a:off x="457200" y="4194062"/>
            <a:ext cx="8611738" cy="2585323"/>
          </a:xfrm>
          <a:prstGeom prst="rect">
            <a:avLst/>
          </a:prstGeom>
          <a:noFill/>
        </p:spPr>
        <p:txBody>
          <a:bodyPr wrap="square">
            <a:spAutoFit/>
          </a:bodyPr>
          <a:lstStyle/>
          <a:p>
            <a:r>
              <a:rPr lang="en-US" sz="1800" b="0" i="0" u="none" strike="noStrike" dirty="0">
                <a:solidFill>
                  <a:srgbClr val="000000"/>
                </a:solidFill>
                <a:effectLst/>
                <a:latin typeface="Arial MT"/>
              </a:rPr>
              <a:t>- </a:t>
            </a:r>
            <a:r>
              <a:rPr lang="en-US" dirty="0">
                <a:solidFill>
                  <a:srgbClr val="000000"/>
                </a:solidFill>
                <a:latin typeface="Arial MT"/>
              </a:rPr>
              <a:t>T</a:t>
            </a:r>
            <a:r>
              <a:rPr lang="en-US" sz="1800" b="0" i="0" u="none" strike="noStrike" dirty="0">
                <a:solidFill>
                  <a:srgbClr val="000000"/>
                </a:solidFill>
                <a:effectLst/>
                <a:latin typeface="Arial MT"/>
              </a:rPr>
              <a:t>here is no difference between high life expectancy and low </a:t>
            </a:r>
            <a:r>
              <a:rPr lang="en-US" dirty="0">
                <a:solidFill>
                  <a:srgbClr val="000000"/>
                </a:solidFill>
                <a:latin typeface="Arial MT"/>
              </a:rPr>
              <a:t>life expectancy</a:t>
            </a:r>
          </a:p>
          <a:p>
            <a:r>
              <a:rPr lang="en-US" dirty="0">
                <a:solidFill>
                  <a:srgbClr val="000000"/>
                </a:solidFill>
                <a:latin typeface="Arial MT"/>
              </a:rPr>
              <a:t>- T</a:t>
            </a:r>
            <a:r>
              <a:rPr lang="en-US" sz="1800" b="0" i="0" u="none" strike="noStrike" dirty="0">
                <a:solidFill>
                  <a:srgbClr val="000000"/>
                </a:solidFill>
                <a:effectLst/>
                <a:latin typeface="Arial MT"/>
              </a:rPr>
              <a:t>he high life expectancy have a higher consumption of alcohol than the low life expectancy </a:t>
            </a:r>
            <a:endParaRPr lang="en-US" dirty="0">
              <a:solidFill>
                <a:srgbClr val="000000"/>
              </a:solidFill>
              <a:latin typeface="Arial MT"/>
            </a:endParaRPr>
          </a:p>
          <a:p>
            <a:pPr rtl="0">
              <a:spcBef>
                <a:spcPts val="0"/>
              </a:spcBef>
              <a:spcAft>
                <a:spcPts val="0"/>
              </a:spcAft>
            </a:pPr>
            <a:r>
              <a:rPr lang="en-US" dirty="0">
                <a:solidFill>
                  <a:srgbClr val="000000"/>
                </a:solidFill>
                <a:latin typeface="Arial MT"/>
              </a:rPr>
              <a:t>- I</a:t>
            </a:r>
            <a:r>
              <a:rPr lang="en-US" sz="1800" b="0" i="0" u="none" strike="noStrike" dirty="0">
                <a:solidFill>
                  <a:srgbClr val="000000"/>
                </a:solidFill>
                <a:effectLst/>
                <a:latin typeface="Arial MT"/>
              </a:rPr>
              <a:t>n every country, healthcare plays an important role in government strategy </a:t>
            </a:r>
          </a:p>
          <a:p>
            <a:pPr rtl="0">
              <a:spcBef>
                <a:spcPts val="0"/>
              </a:spcBef>
              <a:spcAft>
                <a:spcPts val="0"/>
              </a:spcAft>
            </a:pPr>
            <a:r>
              <a:rPr lang="en-US" sz="1800" b="0" i="0" u="none" strike="noStrike" dirty="0">
                <a:solidFill>
                  <a:srgbClr val="000000"/>
                </a:solidFill>
                <a:effectLst/>
                <a:latin typeface="Arial MT"/>
              </a:rPr>
              <a:t>	+ Developed countries may come from the high cost for medical support and medicine </a:t>
            </a:r>
          </a:p>
          <a:p>
            <a:pPr rtl="0">
              <a:spcBef>
                <a:spcPts val="0"/>
              </a:spcBef>
              <a:spcAft>
                <a:spcPts val="0"/>
              </a:spcAft>
            </a:pPr>
            <a:r>
              <a:rPr lang="en-US" dirty="0">
                <a:solidFill>
                  <a:srgbClr val="000000"/>
                </a:solidFill>
                <a:latin typeface="Arial MT"/>
              </a:rPr>
              <a:t>	+ D</a:t>
            </a:r>
            <a:r>
              <a:rPr lang="en-US" sz="1800" b="0" i="0" u="none" strike="noStrike" dirty="0">
                <a:solidFill>
                  <a:srgbClr val="000000"/>
                </a:solidFill>
                <a:effectLst/>
                <a:latin typeface="Arial MT"/>
              </a:rPr>
              <a:t>eveloping countries this cost may come from the number of patients cured.</a:t>
            </a:r>
            <a:endParaRPr lang="en-US" b="0" dirty="0">
              <a:effectLst/>
            </a:endParaRPr>
          </a:p>
          <a:p>
            <a:br>
              <a:rPr lang="en-US" dirty="0"/>
            </a:br>
            <a:endParaRPr lang="en-US" dirty="0"/>
          </a:p>
        </p:txBody>
      </p:sp>
    </p:spTree>
    <p:extLst>
      <p:ext uri="{BB962C8B-B14F-4D97-AF65-F5344CB8AC3E}">
        <p14:creationId xmlns:p14="http://schemas.microsoft.com/office/powerpoint/2010/main" val="35030778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2. HDI and Schooling</a:t>
            </a: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Life Expectancy Influence</a:t>
            </a:r>
          </a:p>
        </p:txBody>
      </p:sp>
      <p:sp>
        <p:nvSpPr>
          <p:cNvPr id="7" name="Title 6">
            <a:extLst>
              <a:ext uri="{FF2B5EF4-FFF2-40B4-BE49-F238E27FC236}">
                <a16:creationId xmlns:a16="http://schemas.microsoft.com/office/drawing/2014/main" id="{17592733-5ACD-2680-8C35-D15DFE7E592B}"/>
              </a:ext>
            </a:extLst>
          </p:cNvPr>
          <p:cNvSpPr>
            <a:spLocks noGrp="1"/>
          </p:cNvSpPr>
          <p:nvPr>
            <p:ph type="title"/>
          </p:nvPr>
        </p:nvSpPr>
        <p:spPr/>
        <p:txBody>
          <a:bodyPr/>
          <a:lstStyle/>
          <a:p>
            <a:endParaRPr lang="en-US" dirty="0"/>
          </a:p>
        </p:txBody>
      </p:sp>
      <p:sp>
        <p:nvSpPr>
          <p:cNvPr id="10" name="TextBox 9">
            <a:extLst>
              <a:ext uri="{FF2B5EF4-FFF2-40B4-BE49-F238E27FC236}">
                <a16:creationId xmlns:a16="http://schemas.microsoft.com/office/drawing/2014/main" id="{D6C545E5-B290-EFDA-AA94-652967B3D271}"/>
              </a:ext>
            </a:extLst>
          </p:cNvPr>
          <p:cNvSpPr txBox="1"/>
          <p:nvPr/>
        </p:nvSpPr>
        <p:spPr>
          <a:xfrm>
            <a:off x="457200" y="4194062"/>
            <a:ext cx="8611738" cy="2031325"/>
          </a:xfrm>
          <a:prstGeom prst="rect">
            <a:avLst/>
          </a:prstGeom>
          <a:noFill/>
        </p:spPr>
        <p:txBody>
          <a:bodyPr wrap="square">
            <a:spAutoFit/>
          </a:bodyPr>
          <a:lstStyle/>
          <a:p>
            <a:br>
              <a:rPr lang="en-US" dirty="0"/>
            </a:br>
            <a:r>
              <a:rPr lang="en-US" dirty="0"/>
              <a:t>- </a:t>
            </a:r>
            <a:r>
              <a:rPr lang="en-US" dirty="0">
                <a:solidFill>
                  <a:srgbClr val="000000"/>
                </a:solidFill>
                <a:latin typeface="Arial MT"/>
              </a:rPr>
              <a:t>Is</a:t>
            </a:r>
            <a:r>
              <a:rPr lang="en-US" sz="1800" b="0" i="0" u="none" strike="noStrike" dirty="0">
                <a:solidFill>
                  <a:srgbClr val="000000"/>
                </a:solidFill>
                <a:effectLst/>
                <a:latin typeface="Arial MT"/>
              </a:rPr>
              <a:t> in direct proportion to life expectancy, the higher value, the higher life expectancy.</a:t>
            </a:r>
          </a:p>
          <a:p>
            <a:r>
              <a:rPr lang="en-US" dirty="0">
                <a:solidFill>
                  <a:srgbClr val="000000"/>
                </a:solidFill>
                <a:latin typeface="Arial MT"/>
              </a:rPr>
              <a:t>- </a:t>
            </a:r>
            <a:r>
              <a:rPr lang="en-US" sz="1800" b="0" i="0" u="none" strike="noStrike" dirty="0">
                <a:solidFill>
                  <a:srgbClr val="000000"/>
                </a:solidFill>
                <a:effectLst/>
                <a:latin typeface="Arial MT"/>
              </a:rPr>
              <a:t> Low life expectancy countries HDI is approximately around 0.5 while in high life expectancy, the index is in the range from 0.7 to 1.0</a:t>
            </a:r>
          </a:p>
          <a:p>
            <a:r>
              <a:rPr lang="en-US" dirty="0"/>
              <a:t>- </a:t>
            </a:r>
            <a:r>
              <a:rPr lang="en-US" sz="1800" b="0" i="0" u="none" strike="noStrike" dirty="0">
                <a:solidFill>
                  <a:srgbClr val="000000"/>
                </a:solidFill>
                <a:effectLst/>
                <a:latin typeface="Arial MT"/>
              </a:rPr>
              <a:t> The low life expectancy is corresponding with the number of schooling years less than 10 while the life expectancy is over 10</a:t>
            </a:r>
            <a:endParaRPr lang="en-US" dirty="0"/>
          </a:p>
        </p:txBody>
      </p:sp>
      <p:pic>
        <p:nvPicPr>
          <p:cNvPr id="2050" name="Picture 2">
            <a:extLst>
              <a:ext uri="{FF2B5EF4-FFF2-40B4-BE49-F238E27FC236}">
                <a16:creationId xmlns:a16="http://schemas.microsoft.com/office/drawing/2014/main" id="{99AE0B16-3A94-2AB4-1299-F770C5D047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1789" y="1514468"/>
            <a:ext cx="2547694" cy="277775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98D597FE-A1D8-8131-9B5A-CE8CFBBCA4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81458" y="1514468"/>
            <a:ext cx="2680754" cy="26988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35063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3. BMI and Expenditure compared with GDP</a:t>
            </a:r>
          </a:p>
          <a:p>
            <a:pPr marL="38100" indent="0">
              <a:buNone/>
            </a:pPr>
            <a:endParaRPr lang="en-US" sz="2000" dirty="0">
              <a:latin typeface="Lato" panose="020F0502020204030203" pitchFamily="34" charset="0"/>
              <a:ea typeface="Lato" panose="020F0502020204030203" pitchFamily="34" charset="0"/>
              <a:cs typeface="Lato" panose="020F0502020204030203" pitchFamily="34" charset="0"/>
            </a:endParaRP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Life Expectancy Influence</a:t>
            </a:r>
          </a:p>
        </p:txBody>
      </p:sp>
      <p:sp>
        <p:nvSpPr>
          <p:cNvPr id="7" name="Title 6">
            <a:extLst>
              <a:ext uri="{FF2B5EF4-FFF2-40B4-BE49-F238E27FC236}">
                <a16:creationId xmlns:a16="http://schemas.microsoft.com/office/drawing/2014/main" id="{17592733-5ACD-2680-8C35-D15DFE7E592B}"/>
              </a:ext>
            </a:extLst>
          </p:cNvPr>
          <p:cNvSpPr>
            <a:spLocks noGrp="1"/>
          </p:cNvSpPr>
          <p:nvPr>
            <p:ph type="title"/>
          </p:nvPr>
        </p:nvSpPr>
        <p:spPr/>
        <p:txBody>
          <a:bodyPr/>
          <a:lstStyle/>
          <a:p>
            <a:endParaRPr lang="en-US" dirty="0"/>
          </a:p>
        </p:txBody>
      </p:sp>
      <p:sp>
        <p:nvSpPr>
          <p:cNvPr id="10" name="TextBox 9">
            <a:extLst>
              <a:ext uri="{FF2B5EF4-FFF2-40B4-BE49-F238E27FC236}">
                <a16:creationId xmlns:a16="http://schemas.microsoft.com/office/drawing/2014/main" id="{D6C545E5-B290-EFDA-AA94-652967B3D271}"/>
              </a:ext>
            </a:extLst>
          </p:cNvPr>
          <p:cNvSpPr txBox="1"/>
          <p:nvPr/>
        </p:nvSpPr>
        <p:spPr>
          <a:xfrm>
            <a:off x="443553" y="4721014"/>
            <a:ext cx="8284190" cy="2585323"/>
          </a:xfrm>
          <a:prstGeom prst="rect">
            <a:avLst/>
          </a:prstGeom>
          <a:noFill/>
        </p:spPr>
        <p:txBody>
          <a:bodyPr wrap="square">
            <a:spAutoFit/>
          </a:bodyPr>
          <a:lstStyle/>
          <a:p>
            <a:pPr rtl="0">
              <a:spcBef>
                <a:spcPts val="0"/>
              </a:spcBef>
              <a:spcAft>
                <a:spcPts val="0"/>
              </a:spcAft>
            </a:pPr>
            <a:r>
              <a:rPr lang="en-US" dirty="0"/>
              <a:t>- </a:t>
            </a:r>
            <a:r>
              <a:rPr lang="en-US" dirty="0">
                <a:solidFill>
                  <a:srgbClr val="000000"/>
                </a:solidFill>
                <a:latin typeface="Arial MT"/>
              </a:rPr>
              <a:t>I</a:t>
            </a:r>
            <a:r>
              <a:rPr lang="en-US" sz="1800" b="0" i="0" u="none" strike="noStrike" dirty="0">
                <a:solidFill>
                  <a:srgbClr val="000000"/>
                </a:solidFill>
                <a:effectLst/>
                <a:latin typeface="Arial MT"/>
              </a:rPr>
              <a:t>n high life expectancy countries, the BMI index cover wide range but focus on the part &gt; 40 (obesity) -&gt; the advance in technology and medical systems of developed countries </a:t>
            </a:r>
          </a:p>
          <a:p>
            <a:pPr rtl="0">
              <a:spcBef>
                <a:spcPts val="0"/>
              </a:spcBef>
              <a:spcAft>
                <a:spcPts val="0"/>
              </a:spcAft>
            </a:pPr>
            <a:r>
              <a:rPr lang="en-US" dirty="0">
                <a:solidFill>
                  <a:srgbClr val="000000"/>
                </a:solidFill>
                <a:latin typeface="Arial MT"/>
              </a:rPr>
              <a:t>- L</a:t>
            </a:r>
            <a:r>
              <a:rPr lang="en-US" sz="1800" b="0" i="0" u="none" strike="noStrike" dirty="0">
                <a:solidFill>
                  <a:srgbClr val="000000"/>
                </a:solidFill>
                <a:effectLst/>
                <a:latin typeface="Arial MT"/>
              </a:rPr>
              <a:t>ow life expectancy countries have an underweight body -&gt; poverty, starvation and wars.</a:t>
            </a:r>
            <a:endParaRPr lang="en-US" b="0" dirty="0">
              <a:effectLst/>
            </a:endParaRPr>
          </a:p>
          <a:p>
            <a:br>
              <a:rPr lang="en-US" dirty="0"/>
            </a:br>
            <a:endParaRPr lang="en-US" dirty="0"/>
          </a:p>
          <a:p>
            <a:r>
              <a:rPr lang="en-US" dirty="0"/>
              <a:t>-</a:t>
            </a:r>
            <a:br>
              <a:rPr lang="en-US" dirty="0"/>
            </a:br>
            <a:endParaRPr lang="en-US" dirty="0"/>
          </a:p>
        </p:txBody>
      </p:sp>
      <p:pic>
        <p:nvPicPr>
          <p:cNvPr id="3074" name="Picture 2">
            <a:extLst>
              <a:ext uri="{FF2B5EF4-FFF2-40B4-BE49-F238E27FC236}">
                <a16:creationId xmlns:a16="http://schemas.microsoft.com/office/drawing/2014/main" id="{215E1679-A6C4-AB2A-3E01-9E428CA5E0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1281" y="1490655"/>
            <a:ext cx="2895600" cy="28956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FC455CBD-2B01-3245-54E5-D692713E2B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7685" y="1336576"/>
            <a:ext cx="1614559" cy="3104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004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44381B7-091B-48B2-D724-1FCE70DE50F2}"/>
              </a:ext>
            </a:extLst>
          </p:cNvPr>
          <p:cNvSpPr>
            <a:spLocks noGrp="1"/>
          </p:cNvSpPr>
          <p:nvPr>
            <p:ph type="body" idx="1"/>
          </p:nvPr>
        </p:nvSpPr>
        <p:spPr/>
        <p:txBody>
          <a:bodyPr>
            <a:normAutofit/>
          </a:bodyPr>
          <a:lstStyle/>
          <a:p>
            <a:pPr marL="38100" indent="0">
              <a:buNone/>
            </a:pPr>
            <a:r>
              <a:rPr lang="en-US" sz="2000" dirty="0">
                <a:latin typeface="Lato" panose="020F0502020204030203" pitchFamily="34" charset="0"/>
                <a:ea typeface="Lato" panose="020F0502020204030203" pitchFamily="34" charset="0"/>
                <a:cs typeface="Lato" panose="020F0502020204030203" pitchFamily="34" charset="0"/>
              </a:rPr>
              <a:t>4. Children deaths rate and Vaccination</a:t>
            </a:r>
          </a:p>
        </p:txBody>
      </p:sp>
      <p:sp>
        <p:nvSpPr>
          <p:cNvPr id="4" name="Title 1">
            <a:extLst>
              <a:ext uri="{FF2B5EF4-FFF2-40B4-BE49-F238E27FC236}">
                <a16:creationId xmlns:a16="http://schemas.microsoft.com/office/drawing/2014/main" id="{A276DDCD-8BB6-2205-2895-046D59A6E912}"/>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Life Expectancy Influence</a:t>
            </a:r>
          </a:p>
        </p:txBody>
      </p:sp>
      <p:sp>
        <p:nvSpPr>
          <p:cNvPr id="10" name="TextBox 9">
            <a:extLst>
              <a:ext uri="{FF2B5EF4-FFF2-40B4-BE49-F238E27FC236}">
                <a16:creationId xmlns:a16="http://schemas.microsoft.com/office/drawing/2014/main" id="{D6C545E5-B290-EFDA-AA94-652967B3D271}"/>
              </a:ext>
            </a:extLst>
          </p:cNvPr>
          <p:cNvSpPr txBox="1"/>
          <p:nvPr/>
        </p:nvSpPr>
        <p:spPr>
          <a:xfrm>
            <a:off x="457200" y="4194062"/>
            <a:ext cx="8611738" cy="1754326"/>
          </a:xfrm>
          <a:prstGeom prst="rect">
            <a:avLst/>
          </a:prstGeom>
          <a:noFill/>
        </p:spPr>
        <p:txBody>
          <a:bodyPr wrap="square">
            <a:spAutoFit/>
          </a:bodyPr>
          <a:lstStyle/>
          <a:p>
            <a:br>
              <a:rPr lang="en-US" dirty="0"/>
            </a:br>
            <a:r>
              <a:rPr lang="en-US" dirty="0"/>
              <a:t>- With children’s deaths </a:t>
            </a:r>
            <a:r>
              <a:rPr lang="en-US" dirty="0">
                <a:solidFill>
                  <a:srgbClr val="000000"/>
                </a:solidFill>
                <a:latin typeface="Arial MT"/>
              </a:rPr>
              <a:t>L</a:t>
            </a:r>
            <a:r>
              <a:rPr lang="en-US" sz="1800" b="0" i="0" u="none" strike="noStrike" dirty="0">
                <a:solidFill>
                  <a:srgbClr val="000000"/>
                </a:solidFill>
                <a:effectLst/>
                <a:latin typeface="Arial MT"/>
              </a:rPr>
              <a:t>ow life expectancy is high (up to over 100 cases average per 1000 population) while in high expectancy countries is only 15 for average.</a:t>
            </a:r>
          </a:p>
          <a:p>
            <a:r>
              <a:rPr lang="en-US" dirty="0">
                <a:solidFill>
                  <a:srgbClr val="000000"/>
                </a:solidFill>
                <a:latin typeface="Arial MT"/>
              </a:rPr>
              <a:t>- With vaccination ,t</a:t>
            </a:r>
            <a:r>
              <a:rPr lang="en-US" sz="1800" b="0" i="0" u="none" strike="noStrike" dirty="0">
                <a:solidFill>
                  <a:srgbClr val="000000"/>
                </a:solidFill>
                <a:effectLst/>
                <a:latin typeface="Arial MT"/>
              </a:rPr>
              <a:t>he high life expectancy countries get the highest immunization coverage among 1-year-olds while those in low countries are only around 60% with Polio, Diphtheria and 35% with Hepatitis B.</a:t>
            </a:r>
            <a:endParaRPr lang="en-US" dirty="0">
              <a:solidFill>
                <a:srgbClr val="000000"/>
              </a:solidFill>
              <a:latin typeface="Arial MT"/>
            </a:endParaRPr>
          </a:p>
        </p:txBody>
      </p:sp>
      <p:pic>
        <p:nvPicPr>
          <p:cNvPr id="4098" name="Picture 2">
            <a:extLst>
              <a:ext uri="{FF2B5EF4-FFF2-40B4-BE49-F238E27FC236}">
                <a16:creationId xmlns:a16="http://schemas.microsoft.com/office/drawing/2014/main" id="{B33DA427-82E5-6D76-A9C6-6A804213AE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5538" y="1669776"/>
            <a:ext cx="2857500" cy="250507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109B3BF7-06AB-24D4-36A1-C7AF0D397D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5778" y="1479275"/>
            <a:ext cx="2956699" cy="2714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6011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2D9EDF-5300-1145-E1FF-F0475FB99979}"/>
              </a:ext>
            </a:extLst>
          </p:cNvPr>
          <p:cNvSpPr txBox="1"/>
          <p:nvPr/>
        </p:nvSpPr>
        <p:spPr>
          <a:xfrm>
            <a:off x="3717758" y="2373548"/>
            <a:ext cx="4735577" cy="1015663"/>
          </a:xfrm>
          <a:prstGeom prst="rect">
            <a:avLst/>
          </a:prstGeom>
          <a:noFill/>
        </p:spPr>
        <p:txBody>
          <a:bodyPr wrap="square" rtlCol="0">
            <a:spAutoFit/>
          </a:bodyPr>
          <a:lstStyle/>
          <a:p>
            <a:r>
              <a:rPr lang="en-US" sz="6000" dirty="0"/>
              <a:t>I- Introduction</a:t>
            </a:r>
          </a:p>
        </p:txBody>
      </p:sp>
    </p:spTree>
    <p:extLst>
      <p:ext uri="{BB962C8B-B14F-4D97-AF65-F5344CB8AC3E}">
        <p14:creationId xmlns:p14="http://schemas.microsoft.com/office/powerpoint/2010/main" val="20168224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
          <p:cNvSpPr txBox="1">
            <a:spLocks noGrp="1"/>
          </p:cNvSpPr>
          <p:nvPr>
            <p:ph type="sldNum" idx="12"/>
          </p:nvPr>
        </p:nvSpPr>
        <p:spPr>
          <a:xfrm>
            <a:off x="6867383" y="5786345"/>
            <a:ext cx="2057400" cy="273825"/>
          </a:xfrm>
          <a:prstGeom prst="rect">
            <a:avLst/>
          </a:prstGeom>
          <a:noFill/>
          <a:ln>
            <a:noFill/>
          </a:ln>
        </p:spPr>
        <p:txBody>
          <a:bodyPr spcFirstLastPara="1" wrap="square" lIns="68569" tIns="34275" rIns="68569" bIns="34275" anchor="ctr" anchorCtr="0">
            <a:noAutofit/>
          </a:bodyPr>
          <a:lstStyle/>
          <a:p>
            <a:pPr marL="0" lvl="0" indent="0" algn="r" rtl="0">
              <a:lnSpc>
                <a:spcPct val="100000"/>
              </a:lnSpc>
              <a:spcBef>
                <a:spcPts val="0"/>
              </a:spcBef>
              <a:spcAft>
                <a:spcPts val="0"/>
              </a:spcAft>
              <a:buSzPts val="1200"/>
              <a:buNone/>
            </a:pPr>
            <a:fld id="{00000000-1234-1234-1234-123412341234}" type="slidenum">
              <a:rPr lang="en-US"/>
              <a:pPr marL="0" lvl="0" indent="0" algn="r" rtl="0">
                <a:lnSpc>
                  <a:spcPct val="100000"/>
                </a:lnSpc>
                <a:spcBef>
                  <a:spcPts val="0"/>
                </a:spcBef>
                <a:spcAft>
                  <a:spcPts val="0"/>
                </a:spcAft>
                <a:buSzPts val="1200"/>
                <a:buNone/>
              </a:pPr>
              <a:t>30</a:t>
            </a:fld>
            <a:endParaRPr/>
          </a:p>
        </p:txBody>
      </p:sp>
      <p:sp>
        <p:nvSpPr>
          <p:cNvPr id="202" name="Google Shape;202;p3"/>
          <p:cNvSpPr txBox="1">
            <a:spLocks noGrp="1"/>
          </p:cNvSpPr>
          <p:nvPr>
            <p:ph type="title"/>
          </p:nvPr>
        </p:nvSpPr>
        <p:spPr>
          <a:xfrm>
            <a:off x="235077" y="916211"/>
            <a:ext cx="8673750" cy="338850"/>
          </a:xfrm>
          <a:prstGeom prst="rect">
            <a:avLst/>
          </a:prstGeom>
          <a:noFill/>
          <a:ln>
            <a:noFill/>
          </a:ln>
        </p:spPr>
        <p:txBody>
          <a:bodyPr spcFirstLastPara="1" wrap="square" lIns="68569" tIns="34275" rIns="68569" bIns="34275" anchor="ctr" anchorCtr="0">
            <a:normAutofit fontScale="90000"/>
          </a:bodyPr>
          <a:lstStyle/>
          <a:p>
            <a:pPr marL="0" lvl="0" indent="0" algn="l" rtl="0">
              <a:lnSpc>
                <a:spcPct val="90000"/>
              </a:lnSpc>
              <a:spcBef>
                <a:spcPts val="0"/>
              </a:spcBef>
              <a:spcAft>
                <a:spcPts val="0"/>
              </a:spcAft>
              <a:buClr>
                <a:schemeClr val="lt1"/>
              </a:buClr>
              <a:buSzPct val="100000"/>
              <a:buFont typeface="Lato"/>
              <a:buNone/>
            </a:pPr>
            <a:r>
              <a:rPr lang="vi-VN" dirty="0"/>
              <a:t>Trends in Life Expectancy</a:t>
            </a:r>
            <a:endParaRPr dirty="0"/>
          </a:p>
        </p:txBody>
      </p:sp>
      <p:pic>
        <p:nvPicPr>
          <p:cNvPr id="1028" name="Picture 4" descr="Global Trend of Life Expectancy from 2000 to 2015A graph showing a line">
            <a:extLst>
              <a:ext uri="{FF2B5EF4-FFF2-40B4-BE49-F238E27FC236}">
                <a16:creationId xmlns:a16="http://schemas.microsoft.com/office/drawing/2014/main" id="{061AC15B-A47C-1594-C922-DB671C9DCB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8177" y="2146764"/>
            <a:ext cx="5146289" cy="304323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89616BA-C1B4-E285-CE02-FDF827D792F0}"/>
              </a:ext>
            </a:extLst>
          </p:cNvPr>
          <p:cNvSpPr txBox="1"/>
          <p:nvPr/>
        </p:nvSpPr>
        <p:spPr>
          <a:xfrm>
            <a:off x="286835" y="1667999"/>
            <a:ext cx="2846717" cy="415498"/>
          </a:xfrm>
          <a:prstGeom prst="rect">
            <a:avLst/>
          </a:prstGeom>
          <a:noFill/>
        </p:spPr>
        <p:txBody>
          <a:bodyPr wrap="square" rtlCol="0">
            <a:spAutoFit/>
          </a:bodyPr>
          <a:lstStyle/>
          <a:p>
            <a:pPr marL="342900" indent="-342900">
              <a:buFont typeface="Arial" panose="020B0604020202020204" pitchFamily="34" charset="0"/>
              <a:buChar char="•"/>
            </a:pPr>
            <a:r>
              <a:rPr lang="vi-VN" sz="2100" dirty="0">
                <a:latin typeface="Arial MT"/>
              </a:rPr>
              <a:t>Overall global trend</a:t>
            </a:r>
            <a:endParaRPr lang="en-US" sz="2100" dirty="0">
              <a:latin typeface="Arial MT"/>
            </a:endParaRPr>
          </a:p>
        </p:txBody>
      </p:sp>
      <p:sp>
        <p:nvSpPr>
          <p:cNvPr id="4" name="TextBox 3">
            <a:extLst>
              <a:ext uri="{FF2B5EF4-FFF2-40B4-BE49-F238E27FC236}">
                <a16:creationId xmlns:a16="http://schemas.microsoft.com/office/drawing/2014/main" id="{4CDB6831-1EC5-97A6-02D7-573EE6224390}"/>
              </a:ext>
            </a:extLst>
          </p:cNvPr>
          <p:cNvSpPr txBox="1"/>
          <p:nvPr/>
        </p:nvSpPr>
        <p:spPr>
          <a:xfrm>
            <a:off x="5644466" y="2146763"/>
            <a:ext cx="3406801" cy="2169825"/>
          </a:xfrm>
          <a:prstGeom prst="rect">
            <a:avLst/>
          </a:prstGeom>
          <a:noFill/>
        </p:spPr>
        <p:txBody>
          <a:bodyPr wrap="square" rtlCol="0">
            <a:spAutoFit/>
          </a:bodyPr>
          <a:lstStyle/>
          <a:p>
            <a:pPr marL="257175" marR="0" lvl="0" indent="-257175">
              <a:spcBef>
                <a:spcPts val="0"/>
              </a:spcBef>
              <a:spcAft>
                <a:spcPts val="0"/>
              </a:spcAft>
              <a:buFont typeface="Symbol" panose="05050102010706020507" pitchFamily="18" charset="2"/>
              <a:buChar char=""/>
            </a:pPr>
            <a:r>
              <a:rPr lang="en-US" sz="1350" dirty="0">
                <a:effectLst/>
                <a:latin typeface="Arial MT"/>
                <a:ea typeface="Arial MT"/>
                <a:cs typeface="Arial MT"/>
              </a:rPr>
              <a:t>Initial Point (2000): The graph indicates the starting average life expectancy at 66.75 years.</a:t>
            </a:r>
          </a:p>
          <a:p>
            <a:pPr marL="257175" marR="0" lvl="0" indent="-257175">
              <a:spcBef>
                <a:spcPts val="0"/>
              </a:spcBef>
              <a:spcAft>
                <a:spcPts val="0"/>
              </a:spcAft>
              <a:buFont typeface="Symbol" panose="05050102010706020507" pitchFamily="18" charset="2"/>
              <a:buChar char=""/>
            </a:pPr>
            <a:r>
              <a:rPr lang="en-US" sz="1350" dirty="0">
                <a:effectLst/>
                <a:latin typeface="Arial MT"/>
                <a:ea typeface="Arial MT"/>
                <a:cs typeface="Arial MT"/>
              </a:rPr>
              <a:t>Final Point (2015): A notable increase is seen by the end of the period, with an average life expectancy of 71.62 years.</a:t>
            </a:r>
            <a:endParaRPr lang="vi-VN" sz="1350" dirty="0">
              <a:effectLst/>
              <a:latin typeface="Arial MT"/>
              <a:ea typeface="Arial MT"/>
              <a:cs typeface="Arial MT"/>
            </a:endParaRPr>
          </a:p>
          <a:p>
            <a:pPr marL="257175" marR="0" lvl="0" indent="-257175">
              <a:spcBef>
                <a:spcPts val="0"/>
              </a:spcBef>
              <a:spcAft>
                <a:spcPts val="0"/>
              </a:spcAft>
              <a:buFont typeface="Symbol" panose="05050102010706020507" pitchFamily="18" charset="2"/>
              <a:buChar char=""/>
            </a:pPr>
            <a:r>
              <a:rPr lang="en-US" sz="1350" kern="0" dirty="0">
                <a:effectLst/>
                <a:latin typeface="Arial MT"/>
                <a:ea typeface="Arial MT"/>
                <a:cs typeface="Arial MT"/>
              </a:rPr>
              <a:t>Increment:</a:t>
            </a:r>
            <a:r>
              <a:rPr lang="vi-VN" sz="1350" kern="0" dirty="0">
                <a:effectLst/>
                <a:latin typeface="Arial MT"/>
                <a:ea typeface="Arial MT"/>
                <a:cs typeface="Arial MT"/>
              </a:rPr>
              <a:t> </a:t>
            </a:r>
            <a:r>
              <a:rPr lang="en-US" sz="1350" kern="0" dirty="0">
                <a:effectLst/>
                <a:latin typeface="Arial MT"/>
                <a:ea typeface="Arial MT"/>
                <a:cs typeface="Arial MT"/>
              </a:rPr>
              <a:t>the overall progression suggests improvement in global health standards</a:t>
            </a:r>
            <a:endParaRPr lang="en-US" sz="1350" dirty="0">
              <a:effectLst/>
              <a:latin typeface="Arial MT"/>
              <a:ea typeface="Arial MT"/>
              <a:cs typeface="Arial MT"/>
            </a:endParaRPr>
          </a:p>
        </p:txBody>
      </p:sp>
      <p:sp>
        <p:nvSpPr>
          <p:cNvPr id="3" name="Title 1">
            <a:extLst>
              <a:ext uri="{FF2B5EF4-FFF2-40B4-BE49-F238E27FC236}">
                <a16:creationId xmlns:a16="http://schemas.microsoft.com/office/drawing/2014/main" id="{FC6A6596-ED66-8BBF-45D9-3FC3A7416A83}"/>
              </a:ext>
            </a:extLst>
          </p:cNvPr>
          <p:cNvSpPr txBox="1">
            <a:spLocks/>
          </p:cNvSpPr>
          <p:nvPr/>
        </p:nvSpPr>
        <p:spPr>
          <a:xfrm>
            <a:off x="234951" y="97826"/>
            <a:ext cx="8673846" cy="451739"/>
          </a:xfrm>
          <a:prstGeom prst="rect">
            <a:avLst/>
          </a:prstGeom>
          <a:noFill/>
          <a:ln>
            <a:noFill/>
          </a:ln>
        </p:spPr>
        <p:txBody>
          <a:bodyPr spcFirstLastPara="1" vert="horz" wrap="square" lIns="91425" tIns="45700" rIns="91425" bIns="45700" rtlCol="0" anchor="ctr" anchorCtr="0">
            <a:normAutofit/>
          </a:bodyPr>
          <a:lstStyle>
            <a:lvl1pPr lvl="0" algn="l" defTabSz="914400" rtl="0" eaLnBrk="1" latinLnBrk="0" hangingPunct="1">
              <a:lnSpc>
                <a:spcPct val="90000"/>
              </a:lnSpc>
              <a:spcBef>
                <a:spcPts val="0"/>
              </a:spcBef>
              <a:spcAft>
                <a:spcPts val="0"/>
              </a:spcAft>
              <a:buClr>
                <a:schemeClr val="lt1"/>
              </a:buClr>
              <a:buSzPts val="2800"/>
              <a:buFont typeface="Lato"/>
              <a:buNone/>
              <a:defRPr sz="2100" b="1" kern="1200">
                <a:solidFill>
                  <a:schemeClr val="lt1"/>
                </a:solidFill>
                <a:latin typeface="Lato"/>
                <a:ea typeface="Lato"/>
                <a:cs typeface="Lato"/>
                <a:sym typeface="La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dirty="0"/>
              <a:t>Trend in Life Expectancy</a:t>
            </a:r>
          </a:p>
        </p:txBody>
      </p:sp>
    </p:spTree>
    <p:extLst>
      <p:ext uri="{BB962C8B-B14F-4D97-AF65-F5344CB8AC3E}">
        <p14:creationId xmlns:p14="http://schemas.microsoft.com/office/powerpoint/2010/main" val="28887225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D602C-5845-DDE2-DA70-380848E2FD13}"/>
              </a:ext>
            </a:extLst>
          </p:cNvPr>
          <p:cNvSpPr>
            <a:spLocks noGrp="1"/>
          </p:cNvSpPr>
          <p:nvPr>
            <p:ph type="title"/>
          </p:nvPr>
        </p:nvSpPr>
        <p:spPr/>
        <p:txBody>
          <a:bodyPr>
            <a:normAutofit/>
          </a:bodyPr>
          <a:lstStyle/>
          <a:p>
            <a:r>
              <a:rPr lang="vi-VN" dirty="0"/>
              <a:t>Trends in Life Expectancy</a:t>
            </a:r>
            <a:endParaRPr lang="en-US" dirty="0"/>
          </a:p>
        </p:txBody>
      </p:sp>
      <p:sp>
        <p:nvSpPr>
          <p:cNvPr id="3" name="Text Placeholder 2">
            <a:extLst>
              <a:ext uri="{FF2B5EF4-FFF2-40B4-BE49-F238E27FC236}">
                <a16:creationId xmlns:a16="http://schemas.microsoft.com/office/drawing/2014/main" id="{CE4A89F6-D645-922F-9F0E-226313E0F27E}"/>
              </a:ext>
            </a:extLst>
          </p:cNvPr>
          <p:cNvSpPr>
            <a:spLocks noGrp="1"/>
          </p:cNvSpPr>
          <p:nvPr>
            <p:ph type="body" idx="1"/>
          </p:nvPr>
        </p:nvSpPr>
        <p:spPr/>
        <p:txBody>
          <a:bodyPr/>
          <a:lstStyle/>
          <a:p>
            <a:r>
              <a:rPr lang="en-US" dirty="0"/>
              <a:t>Overview and Identification of Trends</a:t>
            </a:r>
          </a:p>
        </p:txBody>
      </p:sp>
      <p:pic>
        <p:nvPicPr>
          <p:cNvPr id="4" name="Picture 3" descr="A graph of different colored lines&#10;&#10;Description automatically generated">
            <a:extLst>
              <a:ext uri="{FF2B5EF4-FFF2-40B4-BE49-F238E27FC236}">
                <a16:creationId xmlns:a16="http://schemas.microsoft.com/office/drawing/2014/main" id="{E26FD369-8CF8-D2B4-9EA8-2E7FD3AB13F2}"/>
              </a:ext>
            </a:extLst>
          </p:cNvPr>
          <p:cNvPicPr>
            <a:picLocks noChangeAspect="1"/>
          </p:cNvPicPr>
          <p:nvPr/>
        </p:nvPicPr>
        <p:blipFill>
          <a:blip r:embed="rId2"/>
          <a:stretch>
            <a:fillRect/>
          </a:stretch>
        </p:blipFill>
        <p:spPr>
          <a:xfrm>
            <a:off x="402206" y="2165091"/>
            <a:ext cx="4954798" cy="3052812"/>
          </a:xfrm>
          <a:prstGeom prst="rect">
            <a:avLst/>
          </a:prstGeom>
        </p:spPr>
      </p:pic>
      <p:sp>
        <p:nvSpPr>
          <p:cNvPr id="5" name="TextBox 4">
            <a:extLst>
              <a:ext uri="{FF2B5EF4-FFF2-40B4-BE49-F238E27FC236}">
                <a16:creationId xmlns:a16="http://schemas.microsoft.com/office/drawing/2014/main" id="{B3FC5DDA-8C74-212C-242B-0979F5887190}"/>
              </a:ext>
            </a:extLst>
          </p:cNvPr>
          <p:cNvSpPr txBox="1"/>
          <p:nvPr/>
        </p:nvSpPr>
        <p:spPr>
          <a:xfrm>
            <a:off x="5357003" y="2980933"/>
            <a:ext cx="3273725" cy="784830"/>
          </a:xfrm>
          <a:prstGeom prst="rect">
            <a:avLst/>
          </a:prstGeom>
          <a:noFill/>
        </p:spPr>
        <p:txBody>
          <a:bodyPr wrap="square" rtlCol="0">
            <a:spAutoFit/>
          </a:bodyPr>
          <a:lstStyle/>
          <a:p>
            <a:r>
              <a:rPr lang="vi-VN" sz="1500" dirty="0">
                <a:latin typeface="Arial MT"/>
              </a:rPr>
              <a:t>T</a:t>
            </a:r>
            <a:r>
              <a:rPr lang="en-US" sz="1500" dirty="0">
                <a:latin typeface="Arial MT"/>
              </a:rPr>
              <a:t>rend in life expectancy of country can be divided into 2 </a:t>
            </a:r>
            <a:r>
              <a:rPr lang="vi-VN" sz="1500" dirty="0">
                <a:latin typeface="Arial MT"/>
              </a:rPr>
              <a:t>groups: stable and </a:t>
            </a:r>
            <a:r>
              <a:rPr lang="en-US" sz="1500" dirty="0">
                <a:latin typeface="Arial MT"/>
              </a:rPr>
              <a:t>unstable</a:t>
            </a:r>
          </a:p>
        </p:txBody>
      </p:sp>
    </p:spTree>
    <p:extLst>
      <p:ext uri="{BB962C8B-B14F-4D97-AF65-F5344CB8AC3E}">
        <p14:creationId xmlns:p14="http://schemas.microsoft.com/office/powerpoint/2010/main" val="24648105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01006-8B82-1B21-CE27-1D34C7FF69A3}"/>
              </a:ext>
            </a:extLst>
          </p:cNvPr>
          <p:cNvSpPr>
            <a:spLocks noGrp="1"/>
          </p:cNvSpPr>
          <p:nvPr>
            <p:ph type="title"/>
          </p:nvPr>
        </p:nvSpPr>
        <p:spPr/>
        <p:txBody>
          <a:bodyPr>
            <a:normAutofit/>
          </a:bodyPr>
          <a:lstStyle/>
          <a:p>
            <a:r>
              <a:rPr lang="vi-VN" dirty="0"/>
              <a:t>Trends in Life Expectancy</a:t>
            </a:r>
            <a:endParaRPr lang="en-US" dirty="0"/>
          </a:p>
        </p:txBody>
      </p:sp>
      <p:sp>
        <p:nvSpPr>
          <p:cNvPr id="3" name="Text Placeholder 2">
            <a:extLst>
              <a:ext uri="{FF2B5EF4-FFF2-40B4-BE49-F238E27FC236}">
                <a16:creationId xmlns:a16="http://schemas.microsoft.com/office/drawing/2014/main" id="{37DADCFC-A248-954C-8914-74AFD3795252}"/>
              </a:ext>
            </a:extLst>
          </p:cNvPr>
          <p:cNvSpPr>
            <a:spLocks noGrp="1"/>
          </p:cNvSpPr>
          <p:nvPr>
            <p:ph type="body" idx="1"/>
          </p:nvPr>
        </p:nvSpPr>
        <p:spPr/>
        <p:txBody>
          <a:bodyPr/>
          <a:lstStyle/>
          <a:p>
            <a:r>
              <a:rPr lang="en-US" dirty="0"/>
              <a:t>Stable Life Expectancy Trends</a:t>
            </a:r>
          </a:p>
        </p:txBody>
      </p:sp>
      <p:sp>
        <p:nvSpPr>
          <p:cNvPr id="5" name="TextBox 4">
            <a:extLst>
              <a:ext uri="{FF2B5EF4-FFF2-40B4-BE49-F238E27FC236}">
                <a16:creationId xmlns:a16="http://schemas.microsoft.com/office/drawing/2014/main" id="{97739108-D0C5-25A9-3B1C-30F6ACCAC1ED}"/>
              </a:ext>
            </a:extLst>
          </p:cNvPr>
          <p:cNvSpPr txBox="1"/>
          <p:nvPr/>
        </p:nvSpPr>
        <p:spPr>
          <a:xfrm>
            <a:off x="5530294" y="2105331"/>
            <a:ext cx="3235583" cy="1938992"/>
          </a:xfrm>
          <a:prstGeom prst="rect">
            <a:avLst/>
          </a:prstGeom>
          <a:noFill/>
        </p:spPr>
        <p:txBody>
          <a:bodyPr wrap="square" rtlCol="0">
            <a:spAutoFit/>
          </a:bodyPr>
          <a:lstStyle/>
          <a:p>
            <a:pPr marL="257175" indent="-257175">
              <a:buFont typeface="Arial" panose="020B0604020202020204" pitchFamily="34" charset="0"/>
              <a:buChar char="•"/>
            </a:pPr>
            <a:r>
              <a:rPr lang="en-US" sz="1500" dirty="0">
                <a:latin typeface="Arial MT"/>
              </a:rPr>
              <a:t>Some countries, like China, had</a:t>
            </a:r>
            <a:r>
              <a:rPr lang="vi-VN" sz="1500" dirty="0">
                <a:latin typeface="Arial MT"/>
              </a:rPr>
              <a:t> </a:t>
            </a:r>
            <a:r>
              <a:rPr lang="en-US" sz="1500" dirty="0">
                <a:latin typeface="Arial MT"/>
              </a:rPr>
              <a:t>very small changes in life expectancy, from slightly higher to slightly lower compared to last year.</a:t>
            </a:r>
            <a:endParaRPr lang="vi-VN" sz="1500" dirty="0">
              <a:latin typeface="Arial MT"/>
            </a:endParaRPr>
          </a:p>
          <a:p>
            <a:pPr marL="257175" indent="-257175">
              <a:buFont typeface="Arial" panose="020B0604020202020204" pitchFamily="34" charset="0"/>
              <a:buChar char="•"/>
            </a:pPr>
            <a:r>
              <a:rPr lang="en-US" sz="1500" dirty="0">
                <a:latin typeface="Arial MT"/>
              </a:rPr>
              <a:t>This consistency is probably a result of ongoing improvements in healthcare accessibility</a:t>
            </a:r>
          </a:p>
        </p:txBody>
      </p:sp>
      <p:pic>
        <p:nvPicPr>
          <p:cNvPr id="6" name="image23.png">
            <a:extLst>
              <a:ext uri="{FF2B5EF4-FFF2-40B4-BE49-F238E27FC236}">
                <a16:creationId xmlns:a16="http://schemas.microsoft.com/office/drawing/2014/main" id="{B2AB0967-FD71-9E60-4F27-F6A7B25BE911}"/>
              </a:ext>
            </a:extLst>
          </p:cNvPr>
          <p:cNvPicPr/>
          <p:nvPr/>
        </p:nvPicPr>
        <p:blipFill>
          <a:blip r:embed="rId2"/>
          <a:srcRect/>
          <a:stretch>
            <a:fillRect/>
          </a:stretch>
        </p:blipFill>
        <p:spPr>
          <a:xfrm>
            <a:off x="291142" y="2209800"/>
            <a:ext cx="5239151" cy="3137499"/>
          </a:xfrm>
          <a:prstGeom prst="rect">
            <a:avLst/>
          </a:prstGeom>
          <a:ln/>
        </p:spPr>
      </p:pic>
    </p:spTree>
    <p:extLst>
      <p:ext uri="{BB962C8B-B14F-4D97-AF65-F5344CB8AC3E}">
        <p14:creationId xmlns:p14="http://schemas.microsoft.com/office/powerpoint/2010/main" val="33470640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C0805-09C2-C02C-9B93-75430829C333}"/>
              </a:ext>
            </a:extLst>
          </p:cNvPr>
          <p:cNvSpPr>
            <a:spLocks noGrp="1"/>
          </p:cNvSpPr>
          <p:nvPr>
            <p:ph type="title"/>
          </p:nvPr>
        </p:nvSpPr>
        <p:spPr/>
        <p:txBody>
          <a:bodyPr>
            <a:normAutofit/>
          </a:bodyPr>
          <a:lstStyle/>
          <a:p>
            <a:r>
              <a:rPr lang="vi-VN" dirty="0"/>
              <a:t>Trends in Life Expectancy</a:t>
            </a:r>
            <a:endParaRPr lang="en-US" dirty="0"/>
          </a:p>
        </p:txBody>
      </p:sp>
      <p:sp>
        <p:nvSpPr>
          <p:cNvPr id="3" name="Text Placeholder 2">
            <a:extLst>
              <a:ext uri="{FF2B5EF4-FFF2-40B4-BE49-F238E27FC236}">
                <a16:creationId xmlns:a16="http://schemas.microsoft.com/office/drawing/2014/main" id="{77612FEF-B431-438F-0AA5-B44CFA62E816}"/>
              </a:ext>
            </a:extLst>
          </p:cNvPr>
          <p:cNvSpPr>
            <a:spLocks noGrp="1"/>
          </p:cNvSpPr>
          <p:nvPr>
            <p:ph type="body" idx="1"/>
          </p:nvPr>
        </p:nvSpPr>
        <p:spPr/>
        <p:txBody>
          <a:bodyPr/>
          <a:lstStyle/>
          <a:p>
            <a:r>
              <a:rPr lang="en-US" dirty="0"/>
              <a:t>Unstable Life Expectancy Trends</a:t>
            </a:r>
          </a:p>
          <a:p>
            <a:endParaRPr lang="en-US" dirty="0"/>
          </a:p>
        </p:txBody>
      </p:sp>
      <p:sp>
        <p:nvSpPr>
          <p:cNvPr id="5" name="TextBox 4">
            <a:extLst>
              <a:ext uri="{FF2B5EF4-FFF2-40B4-BE49-F238E27FC236}">
                <a16:creationId xmlns:a16="http://schemas.microsoft.com/office/drawing/2014/main" id="{4345EC00-E8A9-60EE-398A-6758A4484BDB}"/>
              </a:ext>
            </a:extLst>
          </p:cNvPr>
          <p:cNvSpPr txBox="1"/>
          <p:nvPr/>
        </p:nvSpPr>
        <p:spPr>
          <a:xfrm>
            <a:off x="5486401" y="2049955"/>
            <a:ext cx="3480758" cy="2377574"/>
          </a:xfrm>
          <a:prstGeom prst="rect">
            <a:avLst/>
          </a:prstGeom>
          <a:noFill/>
        </p:spPr>
        <p:txBody>
          <a:bodyPr wrap="square" rtlCol="0">
            <a:spAutoFit/>
          </a:bodyPr>
          <a:lstStyle/>
          <a:p>
            <a:pPr marL="214313" indent="-214313">
              <a:buFont typeface="Arial" panose="020B0604020202020204" pitchFamily="34" charset="0"/>
              <a:buChar char="•"/>
            </a:pPr>
            <a:r>
              <a:rPr lang="en-US" sz="1500" dirty="0">
                <a:latin typeface="Arial MT"/>
              </a:rPr>
              <a:t>On the other hand, certain country have experienced significant variations in life expectancy</a:t>
            </a:r>
          </a:p>
          <a:p>
            <a:pPr marL="214313" indent="-214313">
              <a:buFont typeface="Arial" panose="020B0604020202020204" pitchFamily="34" charset="0"/>
              <a:buChar char="•"/>
            </a:pPr>
            <a:r>
              <a:rPr lang="en-US" sz="1500" dirty="0">
                <a:latin typeface="Arial MT"/>
              </a:rPr>
              <a:t>In example: </a:t>
            </a:r>
            <a:r>
              <a:rPr lang="en-US" sz="1500" b="0" i="0" u="none" strike="noStrike" dirty="0">
                <a:solidFill>
                  <a:srgbClr val="000000"/>
                </a:solidFill>
                <a:effectLst/>
                <a:latin typeface="Arial MT"/>
              </a:rPr>
              <a:t>France, specially from 2005 to 2009</a:t>
            </a:r>
            <a:endParaRPr lang="vi-VN" sz="1500" b="0" i="0" u="none" strike="noStrike" dirty="0">
              <a:solidFill>
                <a:srgbClr val="000000"/>
              </a:solidFill>
              <a:effectLst/>
              <a:latin typeface="Arial MT"/>
            </a:endParaRPr>
          </a:p>
          <a:p>
            <a:pPr marL="214313" indent="-214313">
              <a:buFont typeface="Arial" panose="020B0604020202020204" pitchFamily="34" charset="0"/>
              <a:buChar char="•"/>
            </a:pPr>
            <a:r>
              <a:rPr lang="en-US" sz="1500" dirty="0">
                <a:latin typeface="Arial MT"/>
              </a:rPr>
              <a:t>These sudden shifts demonstrate how susceptible health outcomes are to both internal and environmental factors.</a:t>
            </a:r>
          </a:p>
          <a:p>
            <a:pPr marL="214313" indent="-214313">
              <a:buFont typeface="Arial" panose="020B0604020202020204" pitchFamily="34" charset="0"/>
              <a:buChar char="•"/>
            </a:pPr>
            <a:endParaRPr lang="en-US" sz="1350" dirty="0"/>
          </a:p>
        </p:txBody>
      </p:sp>
      <p:pic>
        <p:nvPicPr>
          <p:cNvPr id="6" name="image24.png">
            <a:extLst>
              <a:ext uri="{FF2B5EF4-FFF2-40B4-BE49-F238E27FC236}">
                <a16:creationId xmlns:a16="http://schemas.microsoft.com/office/drawing/2014/main" id="{E9AE3C7A-6981-8E5F-E843-7BE8DDFA07E0}"/>
              </a:ext>
            </a:extLst>
          </p:cNvPr>
          <p:cNvPicPr/>
          <p:nvPr/>
        </p:nvPicPr>
        <p:blipFill>
          <a:blip r:embed="rId2"/>
          <a:srcRect/>
          <a:stretch>
            <a:fillRect/>
          </a:stretch>
        </p:blipFill>
        <p:spPr>
          <a:xfrm>
            <a:off x="304082" y="2224447"/>
            <a:ext cx="5182319" cy="3053927"/>
          </a:xfrm>
          <a:prstGeom prst="rect">
            <a:avLst/>
          </a:prstGeom>
          <a:ln/>
        </p:spPr>
      </p:pic>
    </p:spTree>
    <p:extLst>
      <p:ext uri="{BB962C8B-B14F-4D97-AF65-F5344CB8AC3E}">
        <p14:creationId xmlns:p14="http://schemas.microsoft.com/office/powerpoint/2010/main" val="29596123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A37B5C8-2095-4D2D-97FE-E4E8D89379E1}"/>
              </a:ext>
            </a:extLst>
          </p:cNvPr>
          <p:cNvSpPr>
            <a:spLocks noGrp="1"/>
          </p:cNvSpPr>
          <p:nvPr>
            <p:ph type="sldNum" sz="quarter" idx="12"/>
          </p:nvPr>
        </p:nvSpPr>
        <p:spPr/>
        <p:txBody>
          <a:bodyPr/>
          <a:lstStyle/>
          <a:p>
            <a:fld id="{9EA0BE3B-158A-4EDF-80DC-E394A0D1600F}" type="slidenum">
              <a:rPr lang="en-US" smtClean="0"/>
              <a:pPr/>
              <a:t>34</a:t>
            </a:fld>
            <a:endParaRPr lang="en-US" dirty="0"/>
          </a:p>
        </p:txBody>
      </p:sp>
      <p:sp>
        <p:nvSpPr>
          <p:cNvPr id="3" name="Title 10">
            <a:extLst>
              <a:ext uri="{FF2B5EF4-FFF2-40B4-BE49-F238E27FC236}">
                <a16:creationId xmlns:a16="http://schemas.microsoft.com/office/drawing/2014/main" id="{F78B3876-6ECC-4098-BDD1-C48CE4B42721}"/>
              </a:ext>
            </a:extLst>
          </p:cNvPr>
          <p:cNvSpPr txBox="1">
            <a:spLocks/>
          </p:cNvSpPr>
          <p:nvPr/>
        </p:nvSpPr>
        <p:spPr>
          <a:xfrm>
            <a:off x="4181094" y="3021991"/>
            <a:ext cx="4197975" cy="814017"/>
          </a:xfrm>
          <a:prstGeom prst="rect">
            <a:avLst/>
          </a:prstGeom>
        </p:spPr>
        <p:txBody>
          <a:bodyPr/>
          <a:lstStyle>
            <a:lvl1pPr algn="l" defTabSz="914400" rtl="0" eaLnBrk="1" latinLnBrk="0" hangingPunct="1">
              <a:lnSpc>
                <a:spcPct val="90000"/>
              </a:lnSpc>
              <a:spcBef>
                <a:spcPct val="0"/>
              </a:spcBef>
              <a:buNone/>
              <a:defRPr sz="60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4800" dirty="0"/>
              <a:t>THANK YOU !</a:t>
            </a:r>
          </a:p>
        </p:txBody>
      </p:sp>
    </p:spTree>
    <p:extLst>
      <p:ext uri="{BB962C8B-B14F-4D97-AF65-F5344CB8AC3E}">
        <p14:creationId xmlns:p14="http://schemas.microsoft.com/office/powerpoint/2010/main" val="2830535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24E9A46-A2BE-B6F0-A2A9-4538F4064BF6}"/>
              </a:ext>
            </a:extLst>
          </p:cNvPr>
          <p:cNvSpPr>
            <a:spLocks noGrp="1"/>
          </p:cNvSpPr>
          <p:nvPr>
            <p:ph type="sldNum" sz="quarter" idx="12"/>
          </p:nvPr>
        </p:nvSpPr>
        <p:spPr/>
        <p:txBody>
          <a:bodyPr/>
          <a:lstStyle/>
          <a:p>
            <a:fld id="{9EA0BE3B-158A-4EDF-80DC-E394A0D1600F}" type="slidenum">
              <a:rPr lang="en-US" smtClean="0"/>
              <a:pPr/>
              <a:t>4</a:t>
            </a:fld>
            <a:endParaRPr lang="en-US" dirty="0"/>
          </a:p>
        </p:txBody>
      </p:sp>
      <p:sp>
        <p:nvSpPr>
          <p:cNvPr id="2" name="Title 1">
            <a:extLst>
              <a:ext uri="{FF2B5EF4-FFF2-40B4-BE49-F238E27FC236}">
                <a16:creationId xmlns:a16="http://schemas.microsoft.com/office/drawing/2014/main" id="{E67341BE-C292-36A5-3942-D463FEB1C887}"/>
              </a:ext>
            </a:extLst>
          </p:cNvPr>
          <p:cNvSpPr>
            <a:spLocks noGrp="1"/>
          </p:cNvSpPr>
          <p:nvPr>
            <p:ph type="title"/>
          </p:nvPr>
        </p:nvSpPr>
        <p:spPr/>
        <p:txBody>
          <a:bodyPr/>
          <a:lstStyle/>
          <a:p>
            <a:r>
              <a:rPr lang="en-US" dirty="0"/>
              <a:t>Introduction</a:t>
            </a:r>
          </a:p>
        </p:txBody>
      </p:sp>
      <p:sp>
        <p:nvSpPr>
          <p:cNvPr id="6" name="Text Placeholder 5">
            <a:extLst>
              <a:ext uri="{FF2B5EF4-FFF2-40B4-BE49-F238E27FC236}">
                <a16:creationId xmlns:a16="http://schemas.microsoft.com/office/drawing/2014/main" id="{9E58B2D5-7FE9-0FF2-A48D-99306E593F09}"/>
              </a:ext>
            </a:extLst>
          </p:cNvPr>
          <p:cNvSpPr>
            <a:spLocks noGrp="1"/>
          </p:cNvSpPr>
          <p:nvPr>
            <p:ph type="body" sz="quarter" idx="13"/>
          </p:nvPr>
        </p:nvSpPr>
        <p:spPr/>
        <p:txBody>
          <a:bodyPr/>
          <a:lstStyle/>
          <a:p>
            <a:r>
              <a:rPr lang="en-US" sz="2000" dirty="0"/>
              <a:t>Life expectancy, a key indicator of national health, reflects a combination of social, political, economic and environmental factors, along with the standard of medical care. To better understand the dynamics of longevity in a changing global landscape, political experts, health care providers, and analysts need extensive knowledge.</a:t>
            </a:r>
          </a:p>
          <a:p>
            <a:endParaRPr lang="en-US" sz="2000" dirty="0"/>
          </a:p>
        </p:txBody>
      </p:sp>
      <p:pic>
        <p:nvPicPr>
          <p:cNvPr id="1026" name="Picture 2" descr="Life expectancy has dropped: Why it matters | What's Up at Upstate | SUNY  Upstate">
            <a:extLst>
              <a:ext uri="{FF2B5EF4-FFF2-40B4-BE49-F238E27FC236}">
                <a16:creationId xmlns:a16="http://schemas.microsoft.com/office/drawing/2014/main" id="{C0279E30-9F6F-10C1-A95A-5CEAB35A2A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2270" y="2585102"/>
            <a:ext cx="6619460" cy="3309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6194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24E9A46-A2BE-B6F0-A2A9-4538F4064BF6}"/>
              </a:ext>
            </a:extLst>
          </p:cNvPr>
          <p:cNvSpPr>
            <a:spLocks noGrp="1"/>
          </p:cNvSpPr>
          <p:nvPr>
            <p:ph type="sldNum" sz="quarter" idx="12"/>
          </p:nvPr>
        </p:nvSpPr>
        <p:spPr/>
        <p:txBody>
          <a:bodyPr/>
          <a:lstStyle/>
          <a:p>
            <a:fld id="{9EA0BE3B-158A-4EDF-80DC-E394A0D1600F}" type="slidenum">
              <a:rPr lang="en-US" smtClean="0"/>
              <a:pPr/>
              <a:t>5</a:t>
            </a:fld>
            <a:endParaRPr lang="en-US" dirty="0"/>
          </a:p>
        </p:txBody>
      </p:sp>
      <p:sp>
        <p:nvSpPr>
          <p:cNvPr id="2" name="Title 1">
            <a:extLst>
              <a:ext uri="{FF2B5EF4-FFF2-40B4-BE49-F238E27FC236}">
                <a16:creationId xmlns:a16="http://schemas.microsoft.com/office/drawing/2014/main" id="{E67341BE-C292-36A5-3942-D463FEB1C887}"/>
              </a:ext>
            </a:extLst>
          </p:cNvPr>
          <p:cNvSpPr>
            <a:spLocks noGrp="1"/>
          </p:cNvSpPr>
          <p:nvPr>
            <p:ph type="title"/>
          </p:nvPr>
        </p:nvSpPr>
        <p:spPr/>
        <p:txBody>
          <a:bodyPr/>
          <a:lstStyle/>
          <a:p>
            <a:r>
              <a:rPr lang="en-US" dirty="0"/>
              <a:t>Introduction</a:t>
            </a:r>
          </a:p>
        </p:txBody>
      </p:sp>
      <p:sp>
        <p:nvSpPr>
          <p:cNvPr id="6" name="Text Placeholder 5">
            <a:extLst>
              <a:ext uri="{FF2B5EF4-FFF2-40B4-BE49-F238E27FC236}">
                <a16:creationId xmlns:a16="http://schemas.microsoft.com/office/drawing/2014/main" id="{9E58B2D5-7FE9-0FF2-A48D-99306E593F09}"/>
              </a:ext>
            </a:extLst>
          </p:cNvPr>
          <p:cNvSpPr>
            <a:spLocks noGrp="1"/>
          </p:cNvSpPr>
          <p:nvPr>
            <p:ph type="body" sz="quarter" idx="13"/>
          </p:nvPr>
        </p:nvSpPr>
        <p:spPr>
          <a:xfrm>
            <a:off x="234950" y="963168"/>
            <a:ext cx="8296207" cy="933726"/>
          </a:xfrm>
        </p:spPr>
        <p:txBody>
          <a:bodyPr/>
          <a:lstStyle/>
          <a:p>
            <a:pPr marL="0" indent="0">
              <a:buNone/>
            </a:pPr>
            <a:r>
              <a:rPr lang="en-US" sz="2000" dirty="0"/>
              <a:t>The objective of this report is to study the association between economic development and life expectancy, especially focusing on the relationship between GDP per capita and life expectancy in different geographical areas. It is predicted that life expectancy will increase due to medical developments and internationalization of health care programs, however, the influence of many different variables on health requires careful consideration.</a:t>
            </a:r>
          </a:p>
        </p:txBody>
      </p:sp>
      <p:pic>
        <p:nvPicPr>
          <p:cNvPr id="2050" name="Picture 2" descr="Countries By Life Expectancy - WorldAtlas">
            <a:extLst>
              <a:ext uri="{FF2B5EF4-FFF2-40B4-BE49-F238E27FC236}">
                <a16:creationId xmlns:a16="http://schemas.microsoft.com/office/drawing/2014/main" id="{49F1D097-65B5-09A9-CACE-A9D5BED57E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3414" y="3048615"/>
            <a:ext cx="5043177" cy="2960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86014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2D9EDF-5300-1145-E1FF-F0475FB99979}"/>
              </a:ext>
            </a:extLst>
          </p:cNvPr>
          <p:cNvSpPr txBox="1"/>
          <p:nvPr/>
        </p:nvSpPr>
        <p:spPr>
          <a:xfrm>
            <a:off x="3929974" y="2373548"/>
            <a:ext cx="4523361" cy="1107996"/>
          </a:xfrm>
          <a:prstGeom prst="rect">
            <a:avLst/>
          </a:prstGeom>
          <a:noFill/>
        </p:spPr>
        <p:txBody>
          <a:bodyPr wrap="square" rtlCol="0">
            <a:spAutoFit/>
          </a:bodyPr>
          <a:lstStyle/>
          <a:p>
            <a:r>
              <a:rPr lang="en-US" sz="6600" dirty="0"/>
              <a:t>II - Data</a:t>
            </a:r>
          </a:p>
        </p:txBody>
      </p:sp>
    </p:spTree>
    <p:extLst>
      <p:ext uri="{BB962C8B-B14F-4D97-AF65-F5344CB8AC3E}">
        <p14:creationId xmlns:p14="http://schemas.microsoft.com/office/powerpoint/2010/main" val="196709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24E9A46-A2BE-B6F0-A2A9-4538F4064BF6}"/>
              </a:ext>
            </a:extLst>
          </p:cNvPr>
          <p:cNvSpPr>
            <a:spLocks noGrp="1"/>
          </p:cNvSpPr>
          <p:nvPr>
            <p:ph type="sldNum" sz="quarter" idx="12"/>
          </p:nvPr>
        </p:nvSpPr>
        <p:spPr/>
        <p:txBody>
          <a:bodyPr/>
          <a:lstStyle/>
          <a:p>
            <a:fld id="{9EA0BE3B-158A-4EDF-80DC-E394A0D1600F}" type="slidenum">
              <a:rPr lang="en-US" smtClean="0"/>
              <a:pPr/>
              <a:t>7</a:t>
            </a:fld>
            <a:endParaRPr lang="en-US" dirty="0"/>
          </a:p>
        </p:txBody>
      </p:sp>
      <p:sp>
        <p:nvSpPr>
          <p:cNvPr id="2" name="Title 1">
            <a:extLst>
              <a:ext uri="{FF2B5EF4-FFF2-40B4-BE49-F238E27FC236}">
                <a16:creationId xmlns:a16="http://schemas.microsoft.com/office/drawing/2014/main" id="{E67341BE-C292-36A5-3942-D463FEB1C887}"/>
              </a:ext>
            </a:extLst>
          </p:cNvPr>
          <p:cNvSpPr>
            <a:spLocks noGrp="1"/>
          </p:cNvSpPr>
          <p:nvPr>
            <p:ph type="title"/>
          </p:nvPr>
        </p:nvSpPr>
        <p:spPr/>
        <p:txBody>
          <a:bodyPr/>
          <a:lstStyle/>
          <a:p>
            <a:r>
              <a:rPr lang="en-US" dirty="0"/>
              <a:t>Data overview</a:t>
            </a:r>
          </a:p>
        </p:txBody>
      </p:sp>
      <p:sp>
        <p:nvSpPr>
          <p:cNvPr id="6" name="Text Placeholder 5">
            <a:extLst>
              <a:ext uri="{FF2B5EF4-FFF2-40B4-BE49-F238E27FC236}">
                <a16:creationId xmlns:a16="http://schemas.microsoft.com/office/drawing/2014/main" id="{9E58B2D5-7FE9-0FF2-A48D-99306E593F09}"/>
              </a:ext>
            </a:extLst>
          </p:cNvPr>
          <p:cNvSpPr>
            <a:spLocks noGrp="1"/>
          </p:cNvSpPr>
          <p:nvPr>
            <p:ph type="body" sz="quarter" idx="13"/>
          </p:nvPr>
        </p:nvSpPr>
        <p:spPr>
          <a:xfrm>
            <a:off x="234950" y="963168"/>
            <a:ext cx="8296207" cy="933726"/>
          </a:xfrm>
        </p:spPr>
        <p:txBody>
          <a:bodyPr/>
          <a:lstStyle/>
          <a:p>
            <a:pPr marR="0" lvl="0">
              <a:spcBef>
                <a:spcPts val="0"/>
              </a:spcBef>
              <a:spcAft>
                <a:spcPts val="0"/>
              </a:spcAft>
            </a:pPr>
            <a:r>
              <a:rPr lang="en-US" sz="2000" dirty="0">
                <a:effectLst/>
                <a:latin typeface="Lato" panose="020F0502020204030203" pitchFamily="34" charset="0"/>
                <a:ea typeface="Lato" panose="020F0502020204030203" pitchFamily="34" charset="0"/>
                <a:cs typeface="Lato" panose="020F0502020204030203" pitchFamily="34" charset="0"/>
              </a:rPr>
              <a:t>The dataset includes information on life expectancy, health factors, and economic data for 193 countries, collected from 2000 to 2015. Noteworthy progress in the health sector, particularly in developing nations, has been observed over the past 15 years. Initial data inspection revealed missing values, primarily for population, Hepatitis B, and GDP, with most gaps in less-known countries.</a:t>
            </a:r>
          </a:p>
          <a:p>
            <a:pPr marR="0" lvl="0">
              <a:spcBef>
                <a:spcPts val="0"/>
              </a:spcBef>
              <a:spcAft>
                <a:spcPts val="0"/>
              </a:spcAft>
            </a:pPr>
            <a:endParaRPr lang="en-US" sz="2000" dirty="0">
              <a:latin typeface="Lato" panose="020F0502020204030203" pitchFamily="34" charset="0"/>
              <a:ea typeface="Lato" panose="020F0502020204030203" pitchFamily="34" charset="0"/>
              <a:cs typeface="Lato" panose="020F0502020204030203" pitchFamily="34" charset="0"/>
            </a:endParaRPr>
          </a:p>
          <a:p>
            <a:pPr marR="0" lvl="0">
              <a:spcBef>
                <a:spcPts val="0"/>
              </a:spcBef>
              <a:spcAft>
                <a:spcPts val="0"/>
              </a:spcAft>
            </a:pPr>
            <a:r>
              <a:rPr lang="en-US" sz="2000" dirty="0">
                <a:effectLst/>
                <a:latin typeface="Lato" panose="020F0502020204030203" pitchFamily="34" charset="0"/>
                <a:ea typeface="Lato" panose="020F0502020204030203" pitchFamily="34" charset="0"/>
                <a:cs typeface="Lato" panose="020F0502020204030203" pitchFamily="34" charset="0"/>
              </a:rPr>
              <a:t>The final dataset comprises 22 columns, 2938 rows, and 20 predicting variables, categorized into Immunization, Mortality, Economic, and Social factors.</a:t>
            </a:r>
          </a:p>
        </p:txBody>
      </p:sp>
    </p:spTree>
    <p:extLst>
      <p:ext uri="{BB962C8B-B14F-4D97-AF65-F5344CB8AC3E}">
        <p14:creationId xmlns:p14="http://schemas.microsoft.com/office/powerpoint/2010/main" val="32468892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D602C-5845-DDE2-DA70-380848E2FD13}"/>
              </a:ext>
            </a:extLst>
          </p:cNvPr>
          <p:cNvSpPr>
            <a:spLocks noGrp="1"/>
          </p:cNvSpPr>
          <p:nvPr>
            <p:ph type="title"/>
          </p:nvPr>
        </p:nvSpPr>
        <p:spPr/>
        <p:txBody>
          <a:bodyPr>
            <a:normAutofit/>
          </a:bodyPr>
          <a:lstStyle/>
          <a:p>
            <a:r>
              <a:rPr lang="en-US" dirty="0"/>
              <a:t>Data overview</a:t>
            </a:r>
          </a:p>
        </p:txBody>
      </p:sp>
      <p:sp>
        <p:nvSpPr>
          <p:cNvPr id="3" name="Text Placeholder 2">
            <a:extLst>
              <a:ext uri="{FF2B5EF4-FFF2-40B4-BE49-F238E27FC236}">
                <a16:creationId xmlns:a16="http://schemas.microsoft.com/office/drawing/2014/main" id="{CE4A89F6-D645-922F-9F0E-226313E0F27E}"/>
              </a:ext>
            </a:extLst>
          </p:cNvPr>
          <p:cNvSpPr>
            <a:spLocks noGrp="1"/>
          </p:cNvSpPr>
          <p:nvPr>
            <p:ph type="body" idx="1"/>
          </p:nvPr>
        </p:nvSpPr>
        <p:spPr/>
        <p:txBody>
          <a:bodyPr/>
          <a:lstStyle/>
          <a:p>
            <a:r>
              <a:rPr lang="en-US" dirty="0"/>
              <a:t>Here are the dataset attributes:</a:t>
            </a:r>
          </a:p>
        </p:txBody>
      </p:sp>
      <p:graphicFrame>
        <p:nvGraphicFramePr>
          <p:cNvPr id="6" name="Table 5">
            <a:extLst>
              <a:ext uri="{FF2B5EF4-FFF2-40B4-BE49-F238E27FC236}">
                <a16:creationId xmlns:a16="http://schemas.microsoft.com/office/drawing/2014/main" id="{B2CA9BE7-FF35-8E86-05B9-76085FF78F25}"/>
              </a:ext>
            </a:extLst>
          </p:cNvPr>
          <p:cNvGraphicFramePr>
            <a:graphicFrameLocks noGrp="1"/>
          </p:cNvGraphicFramePr>
          <p:nvPr/>
        </p:nvGraphicFramePr>
        <p:xfrm>
          <a:off x="145915" y="2885467"/>
          <a:ext cx="8871628" cy="1630680"/>
        </p:xfrm>
        <a:graphic>
          <a:graphicData uri="http://schemas.openxmlformats.org/drawingml/2006/table">
            <a:tbl>
              <a:tblPr firstRow="1" bandRow="1">
                <a:tableStyleId>{5940675A-B579-460E-94D1-54222C63F5DA}</a:tableStyleId>
              </a:tblPr>
              <a:tblGrid>
                <a:gridCol w="768109">
                  <a:extLst>
                    <a:ext uri="{9D8B030D-6E8A-4147-A177-3AD203B41FA5}">
                      <a16:colId xmlns:a16="http://schemas.microsoft.com/office/drawing/2014/main" val="2245997226"/>
                    </a:ext>
                  </a:extLst>
                </a:gridCol>
                <a:gridCol w="540126">
                  <a:extLst>
                    <a:ext uri="{9D8B030D-6E8A-4147-A177-3AD203B41FA5}">
                      <a16:colId xmlns:a16="http://schemas.microsoft.com/office/drawing/2014/main" val="2587430735"/>
                    </a:ext>
                  </a:extLst>
                </a:gridCol>
                <a:gridCol w="1037222">
                  <a:extLst>
                    <a:ext uri="{9D8B030D-6E8A-4147-A177-3AD203B41FA5}">
                      <a16:colId xmlns:a16="http://schemas.microsoft.com/office/drawing/2014/main" val="3760208493"/>
                    </a:ext>
                  </a:extLst>
                </a:gridCol>
                <a:gridCol w="1006937">
                  <a:extLst>
                    <a:ext uri="{9D8B030D-6E8A-4147-A177-3AD203B41FA5}">
                      <a16:colId xmlns:a16="http://schemas.microsoft.com/office/drawing/2014/main" val="740814254"/>
                    </a:ext>
                  </a:extLst>
                </a:gridCol>
                <a:gridCol w="836300">
                  <a:extLst>
                    <a:ext uri="{9D8B030D-6E8A-4147-A177-3AD203B41FA5}">
                      <a16:colId xmlns:a16="http://schemas.microsoft.com/office/drawing/2014/main" val="3955232451"/>
                    </a:ext>
                  </a:extLst>
                </a:gridCol>
                <a:gridCol w="571900">
                  <a:extLst>
                    <a:ext uri="{9D8B030D-6E8A-4147-A177-3AD203B41FA5}">
                      <a16:colId xmlns:a16="http://schemas.microsoft.com/office/drawing/2014/main" val="2671092555"/>
                    </a:ext>
                  </a:extLst>
                </a:gridCol>
                <a:gridCol w="931229">
                  <a:extLst>
                    <a:ext uri="{9D8B030D-6E8A-4147-A177-3AD203B41FA5}">
                      <a16:colId xmlns:a16="http://schemas.microsoft.com/office/drawing/2014/main" val="1612815253"/>
                    </a:ext>
                  </a:extLst>
                </a:gridCol>
                <a:gridCol w="1059053">
                  <a:extLst>
                    <a:ext uri="{9D8B030D-6E8A-4147-A177-3AD203B41FA5}">
                      <a16:colId xmlns:a16="http://schemas.microsoft.com/office/drawing/2014/main" val="2486358284"/>
                    </a:ext>
                  </a:extLst>
                </a:gridCol>
                <a:gridCol w="795833">
                  <a:extLst>
                    <a:ext uri="{9D8B030D-6E8A-4147-A177-3AD203B41FA5}">
                      <a16:colId xmlns:a16="http://schemas.microsoft.com/office/drawing/2014/main" val="831066403"/>
                    </a:ext>
                  </a:extLst>
                </a:gridCol>
                <a:gridCol w="777737">
                  <a:extLst>
                    <a:ext uri="{9D8B030D-6E8A-4147-A177-3AD203B41FA5}">
                      <a16:colId xmlns:a16="http://schemas.microsoft.com/office/drawing/2014/main" val="246226708"/>
                    </a:ext>
                  </a:extLst>
                </a:gridCol>
                <a:gridCol w="547182">
                  <a:extLst>
                    <a:ext uri="{9D8B030D-6E8A-4147-A177-3AD203B41FA5}">
                      <a16:colId xmlns:a16="http://schemas.microsoft.com/office/drawing/2014/main" val="1195494494"/>
                    </a:ext>
                  </a:extLst>
                </a:gridCol>
              </a:tblGrid>
              <a:tr h="480060">
                <a:tc>
                  <a:txBody>
                    <a:bodyPr/>
                    <a:lstStyle/>
                    <a:p>
                      <a:r>
                        <a:rPr lang="en-US" sz="1400" kern="1200" dirty="0">
                          <a:solidFill>
                            <a:schemeClr val="tx1"/>
                          </a:solidFill>
                          <a:effectLst/>
                          <a:latin typeface="+mn-lt"/>
                          <a:ea typeface="+mn-ea"/>
                          <a:cs typeface="+mn-cs"/>
                        </a:rPr>
                        <a:t>Country</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Year</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Status</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Life expectancy</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Adult Mortality</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Infant death</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Alcohol</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Percentage Expenditure</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Hepatitis B</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Measles</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BMI</a:t>
                      </a:r>
                      <a:endParaRPr lang="en-US" sz="1400" dirty="0"/>
                    </a:p>
                  </a:txBody>
                  <a:tcPr marL="68580" marR="68580" marT="34290" marB="34290"/>
                </a:tc>
                <a:extLst>
                  <a:ext uri="{0D108BD9-81ED-4DB2-BD59-A6C34878D82A}">
                    <a16:rowId xmlns:a16="http://schemas.microsoft.com/office/drawing/2014/main" val="3627633891"/>
                  </a:ext>
                </a:extLst>
              </a:tr>
              <a:tr h="1097280">
                <a:tc>
                  <a:txBody>
                    <a:bodyPr/>
                    <a:lstStyle/>
                    <a:p>
                      <a:r>
                        <a:rPr lang="en-US" sz="1400" kern="1200" dirty="0">
                          <a:solidFill>
                            <a:schemeClr val="tx1"/>
                          </a:solidFill>
                          <a:effectLst/>
                          <a:latin typeface="+mn-lt"/>
                          <a:ea typeface="+mn-ea"/>
                          <a:cs typeface="+mn-cs"/>
                        </a:rPr>
                        <a:t>under-five deaths</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Polio</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Total expenditure</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Diphtheria</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HIV/AIDS</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GDP</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Population</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thinness 1-19 years</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thinness 5-9 years</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Income composition of resources</a:t>
                      </a:r>
                      <a:endParaRPr lang="en-US" sz="1400" dirty="0"/>
                    </a:p>
                  </a:txBody>
                  <a:tcPr marL="68580" marR="68580" marT="34290" marB="34290"/>
                </a:tc>
                <a:tc>
                  <a:txBody>
                    <a:bodyPr/>
                    <a:lstStyle/>
                    <a:p>
                      <a:r>
                        <a:rPr lang="en-US" sz="1400" kern="1200" dirty="0">
                          <a:solidFill>
                            <a:schemeClr val="tx1"/>
                          </a:solidFill>
                          <a:effectLst/>
                          <a:latin typeface="+mn-lt"/>
                          <a:ea typeface="+mn-ea"/>
                          <a:cs typeface="+mn-cs"/>
                        </a:rPr>
                        <a:t>Schooling</a:t>
                      </a:r>
                      <a:endParaRPr lang="en-US" sz="1400" dirty="0"/>
                    </a:p>
                  </a:txBody>
                  <a:tcPr marL="68580" marR="68580" marT="34290" marB="34290"/>
                </a:tc>
                <a:extLst>
                  <a:ext uri="{0D108BD9-81ED-4DB2-BD59-A6C34878D82A}">
                    <a16:rowId xmlns:a16="http://schemas.microsoft.com/office/drawing/2014/main" val="908438701"/>
                  </a:ext>
                </a:extLst>
              </a:tr>
            </a:tbl>
          </a:graphicData>
        </a:graphic>
      </p:graphicFrame>
    </p:spTree>
    <p:extLst>
      <p:ext uri="{BB962C8B-B14F-4D97-AF65-F5344CB8AC3E}">
        <p14:creationId xmlns:p14="http://schemas.microsoft.com/office/powerpoint/2010/main" val="1394628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01006-8B82-1B21-CE27-1D34C7FF69A3}"/>
              </a:ext>
            </a:extLst>
          </p:cNvPr>
          <p:cNvSpPr>
            <a:spLocks noGrp="1"/>
          </p:cNvSpPr>
          <p:nvPr>
            <p:ph type="title"/>
          </p:nvPr>
        </p:nvSpPr>
        <p:spPr/>
        <p:txBody>
          <a:bodyPr>
            <a:normAutofit/>
          </a:bodyPr>
          <a:lstStyle/>
          <a:p>
            <a:r>
              <a:rPr lang="en-US" dirty="0"/>
              <a:t>Data preprocessing</a:t>
            </a:r>
          </a:p>
        </p:txBody>
      </p:sp>
      <p:sp>
        <p:nvSpPr>
          <p:cNvPr id="3" name="Text Placeholder 2">
            <a:extLst>
              <a:ext uri="{FF2B5EF4-FFF2-40B4-BE49-F238E27FC236}">
                <a16:creationId xmlns:a16="http://schemas.microsoft.com/office/drawing/2014/main" id="{37DADCFC-A248-954C-8914-74AFD3795252}"/>
              </a:ext>
            </a:extLst>
          </p:cNvPr>
          <p:cNvSpPr>
            <a:spLocks noGrp="1"/>
          </p:cNvSpPr>
          <p:nvPr>
            <p:ph type="body" idx="1"/>
          </p:nvPr>
        </p:nvSpPr>
        <p:spPr>
          <a:xfrm>
            <a:off x="234951" y="1579626"/>
            <a:ext cx="8673847" cy="4114703"/>
          </a:xfrm>
        </p:spPr>
        <p:txBody>
          <a:bodyPr>
            <a:normAutofit fontScale="70000" lnSpcReduction="20000"/>
          </a:bodyPr>
          <a:lstStyle/>
          <a:p>
            <a:pPr marL="38100" indent="0">
              <a:buNone/>
            </a:pPr>
            <a:r>
              <a:rPr lang="en-US" sz="1950" kern="0" dirty="0">
                <a:latin typeface="Lato" panose="020F0502020204030203" pitchFamily="34" charset="0"/>
                <a:ea typeface="Lato" panose="020F0502020204030203" pitchFamily="34" charset="0"/>
                <a:cs typeface="Lato" panose="020F0502020204030203" pitchFamily="34" charset="0"/>
              </a:rPr>
              <a:t>N</a:t>
            </a:r>
            <a:r>
              <a:rPr lang="en-US" sz="1950" kern="0" dirty="0">
                <a:effectLst/>
                <a:latin typeface="Lato" panose="020F0502020204030203" pitchFamily="34" charset="0"/>
                <a:ea typeface="Lato" panose="020F0502020204030203" pitchFamily="34" charset="0"/>
                <a:cs typeface="Lato" panose="020F0502020204030203" pitchFamily="34" charset="0"/>
              </a:rPr>
              <a:t>umerous null values in this dataset with different approaches to handle based on the context of the data:</a:t>
            </a:r>
          </a:p>
          <a:p>
            <a:r>
              <a:rPr lang="en-US" sz="1950" kern="0" dirty="0">
                <a:effectLst/>
                <a:latin typeface="Lato" panose="020F0502020204030203" pitchFamily="34" charset="0"/>
                <a:ea typeface="Lato" panose="020F0502020204030203" pitchFamily="34" charset="0"/>
                <a:cs typeface="Lato" panose="020F0502020204030203" pitchFamily="34" charset="0"/>
              </a:rPr>
              <a:t>For ‘life expectancy’ attribute, we simply remove all null values from the dataset</a:t>
            </a:r>
            <a:endParaRPr lang="en-US" sz="1950" kern="0" dirty="0">
              <a:latin typeface="Lato" panose="020F0502020204030203" pitchFamily="34" charset="0"/>
              <a:ea typeface="Lato" panose="020F0502020204030203" pitchFamily="34" charset="0"/>
              <a:cs typeface="Lato" panose="020F0502020204030203" pitchFamily="34" charset="0"/>
            </a:endParaRPr>
          </a:p>
          <a:p>
            <a:r>
              <a:rPr lang="en-US" sz="1950" kern="0" dirty="0">
                <a:effectLst/>
                <a:latin typeface="Lato" panose="020F0502020204030203" pitchFamily="34" charset="0"/>
                <a:ea typeface="Lato" panose="020F0502020204030203" pitchFamily="34" charset="0"/>
                <a:cs typeface="Lato" panose="020F0502020204030203" pitchFamily="34" charset="0"/>
              </a:rPr>
              <a:t>‘Population’ null values will not be replaced and will remain untouched to keep the authentication </a:t>
            </a:r>
          </a:p>
          <a:p>
            <a:r>
              <a:rPr lang="en-US" sz="1950" kern="0" dirty="0">
                <a:effectLst/>
                <a:latin typeface="Lato" panose="020F0502020204030203" pitchFamily="34" charset="0"/>
                <a:ea typeface="Lato" panose="020F0502020204030203" pitchFamily="34" charset="0"/>
                <a:cs typeface="Lato" panose="020F0502020204030203" pitchFamily="34" charset="0"/>
              </a:rPr>
              <a:t>The remaining missing values of attribute such as GDP, BMI, mortality, alcohol consumption, </a:t>
            </a:r>
            <a:r>
              <a:rPr lang="en-US" sz="1950" kern="0" dirty="0" err="1">
                <a:effectLst/>
                <a:latin typeface="Lato" panose="020F0502020204030203" pitchFamily="34" charset="0"/>
                <a:ea typeface="Lato" panose="020F0502020204030203" pitchFamily="34" charset="0"/>
                <a:cs typeface="Lato" panose="020F0502020204030203" pitchFamily="34" charset="0"/>
              </a:rPr>
              <a:t>HepB</a:t>
            </a:r>
            <a:r>
              <a:rPr lang="en-US" sz="1950" kern="0" dirty="0">
                <a:effectLst/>
                <a:latin typeface="Lato" panose="020F0502020204030203" pitchFamily="34" charset="0"/>
                <a:ea typeface="Lato" panose="020F0502020204030203" pitchFamily="34" charset="0"/>
                <a:cs typeface="Lato" panose="020F0502020204030203" pitchFamily="34" charset="0"/>
              </a:rPr>
              <a:t>, polio, diphtheria, thinness, income, schooling will simply be replaced by 0.</a:t>
            </a:r>
          </a:p>
          <a:p>
            <a:endParaRPr lang="en-US" sz="1350" kern="0" dirty="0">
              <a:latin typeface="Calibri" panose="020F0502020204030204" pitchFamily="34" charset="0"/>
            </a:endParaRPr>
          </a:p>
          <a:p>
            <a:endParaRPr lang="en-US" sz="1350" kern="0" dirty="0">
              <a:latin typeface="Calibri" panose="020F0502020204030204" pitchFamily="34" charset="0"/>
            </a:endParaRPr>
          </a:p>
          <a:p>
            <a:endParaRPr lang="en-US" sz="1350" kern="0" dirty="0">
              <a:latin typeface="Calibri" panose="020F0502020204030204" pitchFamily="34" charset="0"/>
            </a:endParaRPr>
          </a:p>
          <a:p>
            <a:endParaRPr lang="en-US" sz="1350" kern="0" dirty="0">
              <a:latin typeface="Calibri" panose="020F0502020204030204" pitchFamily="34" charset="0"/>
            </a:endParaRPr>
          </a:p>
          <a:p>
            <a:endParaRPr lang="en-US" sz="1350" kern="0" dirty="0">
              <a:latin typeface="Calibri" panose="020F0502020204030204" pitchFamily="34" charset="0"/>
            </a:endParaRPr>
          </a:p>
          <a:p>
            <a:endParaRPr lang="en-US" sz="1350" kern="0" dirty="0">
              <a:latin typeface="Calibri" panose="020F0502020204030204" pitchFamily="34" charset="0"/>
            </a:endParaRPr>
          </a:p>
          <a:p>
            <a:endParaRPr lang="en-US" sz="1350" kern="0" dirty="0">
              <a:latin typeface="Calibri" panose="020F0502020204030204" pitchFamily="34" charset="0"/>
            </a:endParaRPr>
          </a:p>
          <a:p>
            <a:endParaRPr lang="en-US" sz="1350" kern="0" dirty="0">
              <a:latin typeface="Calibri" panose="020F0502020204030204" pitchFamily="34" charset="0"/>
            </a:endParaRPr>
          </a:p>
          <a:p>
            <a:endParaRPr lang="en-US" sz="1350" kern="0" dirty="0">
              <a:latin typeface="Calibri" panose="020F0502020204030204" pitchFamily="34" charset="0"/>
            </a:endParaRPr>
          </a:p>
          <a:p>
            <a:pPr marL="38100" indent="0">
              <a:buNone/>
            </a:pPr>
            <a:endParaRPr lang="en-US" sz="1350" i="1" kern="100" dirty="0">
              <a:effectLst/>
              <a:latin typeface="Calibri" panose="020F0502020204030204" pitchFamily="34" charset="0"/>
              <a:ea typeface="Calibri" panose="020F0502020204030204" pitchFamily="34" charset="0"/>
              <a:cs typeface="Times New Roman" panose="02020603050405020304" pitchFamily="18" charset="0"/>
            </a:endParaRPr>
          </a:p>
          <a:p>
            <a:pPr marL="38100" indent="0">
              <a:buNone/>
            </a:pPr>
            <a:r>
              <a:rPr lang="en-US" sz="1350" i="1" kern="100" dirty="0">
                <a:effectLst/>
                <a:latin typeface="Calibri" panose="020F0502020204030204" pitchFamily="34" charset="0"/>
                <a:ea typeface="Calibri" panose="020F0502020204030204" pitchFamily="34" charset="0"/>
                <a:cs typeface="Times New Roman" panose="02020603050405020304" pitchFamily="18" charset="0"/>
              </a:rPr>
              <a:t>                                                          </a:t>
            </a:r>
          </a:p>
          <a:p>
            <a:pPr marL="38100" indent="0">
              <a:buNone/>
            </a:pPr>
            <a:r>
              <a:rPr lang="en-US" sz="1350" i="1" kern="100" dirty="0">
                <a:effectLst/>
                <a:latin typeface="Calibri" panose="020F0502020204030204" pitchFamily="34" charset="0"/>
                <a:ea typeface="Calibri" panose="020F0502020204030204" pitchFamily="34" charset="0"/>
                <a:cs typeface="Times New Roman" panose="02020603050405020304" pitchFamily="18" charset="0"/>
              </a:rPr>
              <a:t>                                                                                      </a:t>
            </a:r>
          </a:p>
          <a:p>
            <a:pPr marL="38100" indent="0">
              <a:buNone/>
            </a:pPr>
            <a:r>
              <a:rPr lang="en-US" sz="1350" i="1" kern="100" dirty="0">
                <a:latin typeface="Calibri" panose="020F0502020204030204" pitchFamily="34" charset="0"/>
                <a:ea typeface="Calibri" panose="020F0502020204030204" pitchFamily="34" charset="0"/>
                <a:cs typeface="Times New Roman" panose="02020603050405020304" pitchFamily="18" charset="0"/>
              </a:rPr>
              <a:t>                                                                                   </a:t>
            </a:r>
            <a:r>
              <a:rPr lang="en-US" sz="1350" i="1" kern="100" dirty="0">
                <a:effectLst/>
                <a:latin typeface="Calibri" panose="020F0502020204030204" pitchFamily="34" charset="0"/>
                <a:ea typeface="Calibri" panose="020F0502020204030204" pitchFamily="34" charset="0"/>
                <a:cs typeface="Times New Roman" panose="02020603050405020304" pitchFamily="18" charset="0"/>
              </a:rPr>
              <a:t>Figure 1. Total number of missing values in each attribute.</a:t>
            </a:r>
            <a:endParaRPr lang="en-US" sz="135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350" dirty="0"/>
          </a:p>
        </p:txBody>
      </p:sp>
      <p:pic>
        <p:nvPicPr>
          <p:cNvPr id="6" name="Picture 5" descr="A screenshot of a computer screen&#10;&#10;Description automatically generated">
            <a:extLst>
              <a:ext uri="{FF2B5EF4-FFF2-40B4-BE49-F238E27FC236}">
                <a16:creationId xmlns:a16="http://schemas.microsoft.com/office/drawing/2014/main" id="{42B99AA1-796F-EC94-8DD1-C159DF500C35}"/>
              </a:ext>
            </a:extLst>
          </p:cNvPr>
          <p:cNvPicPr>
            <a:picLocks noChangeAspect="1"/>
          </p:cNvPicPr>
          <p:nvPr/>
        </p:nvPicPr>
        <p:blipFill>
          <a:blip r:embed="rId2"/>
          <a:stretch>
            <a:fillRect/>
          </a:stretch>
        </p:blipFill>
        <p:spPr>
          <a:xfrm>
            <a:off x="3386416" y="2994904"/>
            <a:ext cx="1946774" cy="2488385"/>
          </a:xfrm>
          <a:prstGeom prst="rect">
            <a:avLst/>
          </a:prstGeom>
        </p:spPr>
      </p:pic>
    </p:spTree>
    <p:extLst>
      <p:ext uri="{BB962C8B-B14F-4D97-AF65-F5344CB8AC3E}">
        <p14:creationId xmlns:p14="http://schemas.microsoft.com/office/powerpoint/2010/main" val="199937224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ReferenceId xmlns="7ff46e8f-e576-4d56-bd4c-0cfe42a52932"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43C77EAF92AAB44A0A731685B4B0DEF" ma:contentTypeVersion="3" ma:contentTypeDescription="Create a new document." ma:contentTypeScope="" ma:versionID="ccc06f12345134c431f490c18a036333">
  <xsd:schema xmlns:xsd="http://www.w3.org/2001/XMLSchema" xmlns:xs="http://www.w3.org/2001/XMLSchema" xmlns:p="http://schemas.microsoft.com/office/2006/metadata/properties" xmlns:ns2="7ff46e8f-e576-4d56-bd4c-0cfe42a52932" targetNamespace="http://schemas.microsoft.com/office/2006/metadata/properties" ma:root="true" ma:fieldsID="c41a92792ac66bc2880d7b3a329346fd" ns2:_="">
    <xsd:import namespace="7ff46e8f-e576-4d56-bd4c-0cfe42a52932"/>
    <xsd:element name="properties">
      <xsd:complexType>
        <xsd:sequence>
          <xsd:element name="documentManagement">
            <xsd:complexType>
              <xsd:all>
                <xsd:element ref="ns2:ReferenceId"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ff46e8f-e576-4d56-bd4c-0cfe42a52932"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5614B38-C98B-411A-A28B-95D8AFF099D2}">
  <ds:schemaRefs>
    <ds:schemaRef ds:uri="http://purl.org/dc/dcmitype/"/>
    <ds:schemaRef ds:uri="http://www.w3.org/XML/1998/namespace"/>
    <ds:schemaRef ds:uri="http://schemas.microsoft.com/office/infopath/2007/PartnerControls"/>
    <ds:schemaRef ds:uri="http://purl.org/dc/elements/1.1/"/>
    <ds:schemaRef ds:uri="http://schemas.microsoft.com/office/2006/documentManagement/types"/>
    <ds:schemaRef ds:uri="520977d3-e5b6-4195-9522-2071cc7a7d60"/>
    <ds:schemaRef ds:uri="ff7972f0-e6b1-4e81-bd6d-6d5a7ea56092"/>
    <ds:schemaRef ds:uri="http://schemas.openxmlformats.org/package/2006/metadata/core-properties"/>
    <ds:schemaRef ds:uri="http://schemas.microsoft.com/office/2006/metadata/properties"/>
    <ds:schemaRef ds:uri="http://purl.org/dc/terms/"/>
    <ds:schemaRef ds:uri="7ff46e8f-e576-4d56-bd4c-0cfe42a52932"/>
  </ds:schemaRefs>
</ds:datastoreItem>
</file>

<file path=customXml/itemProps2.xml><?xml version="1.0" encoding="utf-8"?>
<ds:datastoreItem xmlns:ds="http://schemas.openxmlformats.org/officeDocument/2006/customXml" ds:itemID="{DEF4B7C0-9E83-446C-9343-E9113AE5D1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ff46e8f-e576-4d56-bd4c-0cfe42a5293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AF365C4-97B2-4B57-91F2-F62ACA1F379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703</TotalTime>
  <Words>2003</Words>
  <Application>Microsoft Office PowerPoint</Application>
  <PresentationFormat>On-screen Show (4:3)</PresentationFormat>
  <Paragraphs>220</Paragraphs>
  <Slides>34</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34</vt:i4>
      </vt:variant>
    </vt:vector>
  </HeadingPairs>
  <TitlesOfParts>
    <vt:vector size="42" baseType="lpstr">
      <vt:lpstr>Arial</vt:lpstr>
      <vt:lpstr>Arial MT</vt:lpstr>
      <vt:lpstr>Calibri</vt:lpstr>
      <vt:lpstr>Calibri Light</vt:lpstr>
      <vt:lpstr>Lato</vt:lpstr>
      <vt:lpstr>Symbol</vt:lpstr>
      <vt:lpstr>Office Theme</vt:lpstr>
      <vt:lpstr>Office Theme</vt:lpstr>
      <vt:lpstr>PowerPoint Presentation</vt:lpstr>
      <vt:lpstr>PowerPoint Presentation</vt:lpstr>
      <vt:lpstr>PowerPoint Presentation</vt:lpstr>
      <vt:lpstr>Introduction</vt:lpstr>
      <vt:lpstr>Introduction</vt:lpstr>
      <vt:lpstr>PowerPoint Presentation</vt:lpstr>
      <vt:lpstr>Data overview</vt:lpstr>
      <vt:lpstr>Data overview</vt:lpstr>
      <vt:lpstr>Data preprocessing</vt:lpstr>
      <vt:lpstr>Data preprocessing</vt:lpstr>
      <vt:lpstr>PowerPoint Presentation</vt:lpstr>
      <vt:lpstr>GDP – Life expectancy correlation </vt:lpstr>
      <vt:lpstr>GDP – Life expectancy correlation: </vt:lpstr>
      <vt:lpstr>GDP – Life expectancy correlation </vt:lpstr>
      <vt:lpstr>GDP – Life expectancy correlation </vt:lpstr>
      <vt:lpstr>GDP – Life expectancy correlation </vt:lpstr>
      <vt:lpstr>GDP – Life expectancy correlation </vt:lpstr>
      <vt:lpstr>GDP – Life expectancy correlation </vt:lpstr>
      <vt:lpstr>GDP – Life expectancy correlation </vt:lpstr>
      <vt:lpstr>GDP – Life expectancy correlation </vt:lpstr>
      <vt:lpstr>GDP – Life expectancy correlation </vt:lpstr>
      <vt:lpstr>GDP – Life expectancy correlation </vt:lpstr>
      <vt:lpstr>GDP – Life expectancy correlation </vt:lpstr>
      <vt:lpstr>GDP – Life expectancy correlation </vt:lpstr>
      <vt:lpstr>GDP – Life expectancy correlation </vt:lpstr>
      <vt:lpstr>PowerPoint Presentation</vt:lpstr>
      <vt:lpstr>PowerPoint Presentation</vt:lpstr>
      <vt:lpstr>PowerPoint Presentation</vt:lpstr>
      <vt:lpstr>PowerPoint Presentation</vt:lpstr>
      <vt:lpstr>Trends in Life Expectancy</vt:lpstr>
      <vt:lpstr>Trends in Life Expectancy</vt:lpstr>
      <vt:lpstr>Trends in Life Expectancy</vt:lpstr>
      <vt:lpstr>Trends in Life Expectancy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Luong Hoang Anh 20204868</cp:lastModifiedBy>
  <cp:revision>42</cp:revision>
  <dcterms:created xsi:type="dcterms:W3CDTF">2021-05-28T04:32:29Z</dcterms:created>
  <dcterms:modified xsi:type="dcterms:W3CDTF">2023-12-27T03:02:33Z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0x0101006D9D3B1A3CBCA94C9C619CD08E0E4046</vt:lpwstr>
  </property>
</Properties>
</file>

<file path=docProps/thumbnail.jpeg>
</file>